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5"/>
    <p:sldMasterId id="2147483874" r:id="rId6"/>
  </p:sldMasterIdLst>
  <p:notesMasterIdLst>
    <p:notesMasterId r:id="rId25"/>
  </p:notesMasterIdLst>
  <p:handoutMasterIdLst>
    <p:handoutMasterId r:id="rId26"/>
  </p:handoutMasterIdLst>
  <p:sldIdLst>
    <p:sldId id="1210" r:id="rId7"/>
    <p:sldId id="1372" r:id="rId8"/>
    <p:sldId id="1352" r:id="rId9"/>
    <p:sldId id="1331" r:id="rId10"/>
    <p:sldId id="1233" r:id="rId11"/>
    <p:sldId id="1204" r:id="rId12"/>
    <p:sldId id="1379" r:id="rId13"/>
    <p:sldId id="256" r:id="rId14"/>
    <p:sldId id="364" r:id="rId15"/>
    <p:sldId id="1351" r:id="rId16"/>
    <p:sldId id="1325" r:id="rId17"/>
    <p:sldId id="1381" r:id="rId18"/>
    <p:sldId id="1368" r:id="rId19"/>
    <p:sldId id="1472" r:id="rId20"/>
    <p:sldId id="1382" r:id="rId21"/>
    <p:sldId id="1470" r:id="rId22"/>
    <p:sldId id="1375" r:id="rId23"/>
    <p:sldId id="1471" r:id="rId2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160" userDrawn="1">
          <p15:clr>
            <a:srgbClr val="A4A3A4"/>
          </p15:clr>
        </p15:guide>
        <p15:guide id="3"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vi Srivastava" initials="" lastIdx="1" clrIdx="0"/>
  <p:cmAuthor id="7" name="Noonan, Jenny" initials="NJ" lastIdx="3" clrIdx="7">
    <p:extLst>
      <p:ext uri="{19B8F6BF-5375-455C-9EA6-DF929625EA0E}">
        <p15:presenceInfo xmlns:p15="http://schemas.microsoft.com/office/powerpoint/2012/main" userId="S-1-5-21-1339303556-449845944-1601390327-164822" providerId="AD"/>
      </p:ext>
    </p:extLst>
  </p:cmAuthor>
  <p:cmAuthor id="1" name="Jeb Stenhouse" initials="" lastIdx="4" clrIdx="1"/>
  <p:cmAuthor id="8" name="Ward, Nacosta" initials="WN" lastIdx="4" clrIdx="8">
    <p:extLst>
      <p:ext uri="{19B8F6BF-5375-455C-9EA6-DF929625EA0E}">
        <p15:presenceInfo xmlns:p15="http://schemas.microsoft.com/office/powerpoint/2012/main" userId="S::Ward.Nacosta@epa.gov::d19ce18b-78cf-4353-a805-4aa763a76ae3" providerId="AD"/>
      </p:ext>
    </p:extLst>
  </p:cmAuthor>
  <p:cmAuthor id="2" name="Alienware" initials="" lastIdx="5" clrIdx="2"/>
  <p:cmAuthor id="9" name="Milhollin, Chandler" initials="MC" lastIdx="23" clrIdx="9">
    <p:extLst>
      <p:ext uri="{19B8F6BF-5375-455C-9EA6-DF929625EA0E}">
        <p15:presenceInfo xmlns:p15="http://schemas.microsoft.com/office/powerpoint/2012/main" userId="S::milhollin.chandler@epa.gov::402e4c08-c7f8-4d73-b778-edc3b1fb6e52" providerId="AD"/>
      </p:ext>
    </p:extLst>
  </p:cmAuthor>
  <p:cmAuthor id="3" name="CFELLNER" initials="CF" lastIdx="13" clrIdx="3"/>
  <p:cmAuthor id="10" name="Benjamin, Lynorae" initials="BL" lastIdx="2" clrIdx="10">
    <p:extLst>
      <p:ext uri="{19B8F6BF-5375-455C-9EA6-DF929625EA0E}">
        <p15:presenceInfo xmlns:p15="http://schemas.microsoft.com/office/powerpoint/2012/main" userId="S::benjamin.lynorae@epa.gov::454eda8d-cefa-4db9-9b93-047404dfe821" providerId="AD"/>
      </p:ext>
    </p:extLst>
  </p:cmAuthor>
  <p:cmAuthor id="4" name="Lisa Conner" initials="LC" lastIdx="3" clrIdx="4"/>
  <p:cmAuthor id="11" name="Lusky, Katy" initials="LK" lastIdx="3" clrIdx="11">
    <p:extLst>
      <p:ext uri="{19B8F6BF-5375-455C-9EA6-DF929625EA0E}">
        <p15:presenceInfo xmlns:p15="http://schemas.microsoft.com/office/powerpoint/2012/main" userId="S::Lusky.Kathleen@epa.gov::0611b4b8-ee68-4cf3-816a-7f35b5a1917d" providerId="AD"/>
      </p:ext>
    </p:extLst>
  </p:cmAuthor>
  <p:cmAuthor id="5" name="U.S. EPA User or Contractor" initials="UEUoC" lastIdx="1" clrIdx="5"/>
  <p:cmAuthor id="6" name="Conner, Lisa" initials="CL" lastIdx="1" clrIdx="6">
    <p:extLst>
      <p:ext uri="{19B8F6BF-5375-455C-9EA6-DF929625EA0E}">
        <p15:presenceInfo xmlns:p15="http://schemas.microsoft.com/office/powerpoint/2012/main" userId="S-1-5-21-1339303556-449845944-1601390327-1635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99"/>
    <a:srgbClr val="FF6600"/>
    <a:srgbClr val="006699"/>
    <a:srgbClr val="336699"/>
    <a:srgbClr val="666699"/>
    <a:srgbClr val="003399"/>
    <a:srgbClr val="0000FF"/>
    <a:srgbClr val="FF99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9165" autoAdjust="0"/>
  </p:normalViewPr>
  <p:slideViewPr>
    <p:cSldViewPr snapToGrid="0">
      <p:cViewPr varScale="1">
        <p:scale>
          <a:sx n="56" d="100"/>
          <a:sy n="56" d="100"/>
        </p:scale>
        <p:origin x="3204" y="60"/>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9"/>
        <p:guide pos="2160"/>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hollin, Chandler" userId="402e4c08-c7f8-4d73-b778-edc3b1fb6e52" providerId="ADAL" clId="{51F50A08-1B88-49AA-8979-41F42B2284D6}"/>
    <pc:docChg chg="modSld">
      <pc:chgData name="Milhollin, Chandler" userId="402e4c08-c7f8-4d73-b778-edc3b1fb6e52" providerId="ADAL" clId="{51F50A08-1B88-49AA-8979-41F42B2284D6}" dt="2020-10-28T16:15:41.745" v="20" actId="20577"/>
      <pc:docMkLst>
        <pc:docMk/>
      </pc:docMkLst>
      <pc:sldChg chg="modNotesTx">
        <pc:chgData name="Milhollin, Chandler" userId="402e4c08-c7f8-4d73-b778-edc3b1fb6e52" providerId="ADAL" clId="{51F50A08-1B88-49AA-8979-41F42B2284D6}" dt="2020-10-28T16:14:56.854" v="11" actId="20577"/>
        <pc:sldMkLst>
          <pc:docMk/>
          <pc:sldMk cId="2656687569" sldId="256"/>
        </pc:sldMkLst>
      </pc:sldChg>
      <pc:sldChg chg="modNotesTx">
        <pc:chgData name="Milhollin, Chandler" userId="402e4c08-c7f8-4d73-b778-edc3b1fb6e52" providerId="ADAL" clId="{51F50A08-1B88-49AA-8979-41F42B2284D6}" dt="2020-10-28T16:15:00.327" v="12" actId="20577"/>
        <pc:sldMkLst>
          <pc:docMk/>
          <pc:sldMk cId="2112732641" sldId="364"/>
        </pc:sldMkLst>
      </pc:sldChg>
      <pc:sldChg chg="modNotesTx">
        <pc:chgData name="Milhollin, Chandler" userId="402e4c08-c7f8-4d73-b778-edc3b1fb6e52" providerId="ADAL" clId="{51F50A08-1B88-49AA-8979-41F42B2284D6}" dt="2020-10-28T16:14:49.958" v="9" actId="20577"/>
        <pc:sldMkLst>
          <pc:docMk/>
          <pc:sldMk cId="2125929437" sldId="1204"/>
        </pc:sldMkLst>
      </pc:sldChg>
      <pc:sldChg chg="modNotesTx">
        <pc:chgData name="Milhollin, Chandler" userId="402e4c08-c7f8-4d73-b778-edc3b1fb6e52" providerId="ADAL" clId="{51F50A08-1B88-49AA-8979-41F42B2284D6}" dt="2020-10-28T16:14:33.067" v="1" actId="20577"/>
        <pc:sldMkLst>
          <pc:docMk/>
          <pc:sldMk cId="1010595466" sldId="1210"/>
        </pc:sldMkLst>
      </pc:sldChg>
      <pc:sldChg chg="modNotesTx">
        <pc:chgData name="Milhollin, Chandler" userId="402e4c08-c7f8-4d73-b778-edc3b1fb6e52" providerId="ADAL" clId="{51F50A08-1B88-49AA-8979-41F42B2284D6}" dt="2020-10-28T16:14:45.453" v="8" actId="20577"/>
        <pc:sldMkLst>
          <pc:docMk/>
          <pc:sldMk cId="587414202" sldId="1233"/>
        </pc:sldMkLst>
      </pc:sldChg>
      <pc:sldChg chg="modNotesTx">
        <pc:chgData name="Milhollin, Chandler" userId="402e4c08-c7f8-4d73-b778-edc3b1fb6e52" providerId="ADAL" clId="{51F50A08-1B88-49AA-8979-41F42B2284D6}" dt="2020-10-28T16:15:06.598" v="14" actId="20577"/>
        <pc:sldMkLst>
          <pc:docMk/>
          <pc:sldMk cId="3160219561" sldId="1325"/>
        </pc:sldMkLst>
      </pc:sldChg>
      <pc:sldChg chg="modNotesTx">
        <pc:chgData name="Milhollin, Chandler" userId="402e4c08-c7f8-4d73-b778-edc3b1fb6e52" providerId="ADAL" clId="{51F50A08-1B88-49AA-8979-41F42B2284D6}" dt="2020-10-28T16:14:43.051" v="7" actId="20577"/>
        <pc:sldMkLst>
          <pc:docMk/>
          <pc:sldMk cId="964026011" sldId="1331"/>
        </pc:sldMkLst>
      </pc:sldChg>
      <pc:sldChg chg="modNotesTx">
        <pc:chgData name="Milhollin, Chandler" userId="402e4c08-c7f8-4d73-b778-edc3b1fb6e52" providerId="ADAL" clId="{51F50A08-1B88-49AA-8979-41F42B2284D6}" dt="2020-10-28T16:15:03.085" v="13" actId="20577"/>
        <pc:sldMkLst>
          <pc:docMk/>
          <pc:sldMk cId="3113534475" sldId="1351"/>
        </pc:sldMkLst>
      </pc:sldChg>
      <pc:sldChg chg="modNotesTx">
        <pc:chgData name="Milhollin, Chandler" userId="402e4c08-c7f8-4d73-b778-edc3b1fb6e52" providerId="ADAL" clId="{51F50A08-1B88-49AA-8979-41F42B2284D6}" dt="2020-10-28T16:14:39.139" v="5" actId="20577"/>
        <pc:sldMkLst>
          <pc:docMk/>
          <pc:sldMk cId="1590914266" sldId="1352"/>
        </pc:sldMkLst>
      </pc:sldChg>
      <pc:sldChg chg="modNotesTx">
        <pc:chgData name="Milhollin, Chandler" userId="402e4c08-c7f8-4d73-b778-edc3b1fb6e52" providerId="ADAL" clId="{51F50A08-1B88-49AA-8979-41F42B2284D6}" dt="2020-10-28T16:14:28.408" v="0" actId="20577"/>
        <pc:sldMkLst>
          <pc:docMk/>
          <pc:sldMk cId="3020146456" sldId="1368"/>
        </pc:sldMkLst>
      </pc:sldChg>
      <pc:sldChg chg="modNotesTx">
        <pc:chgData name="Milhollin, Chandler" userId="402e4c08-c7f8-4d73-b778-edc3b1fb6e52" providerId="ADAL" clId="{51F50A08-1B88-49AA-8979-41F42B2284D6}" dt="2020-10-28T16:14:35.907" v="3" actId="20577"/>
        <pc:sldMkLst>
          <pc:docMk/>
          <pc:sldMk cId="807580566" sldId="1372"/>
        </pc:sldMkLst>
      </pc:sldChg>
      <pc:sldChg chg="modNotesTx">
        <pc:chgData name="Milhollin, Chandler" userId="402e4c08-c7f8-4d73-b778-edc3b1fb6e52" providerId="ADAL" clId="{51F50A08-1B88-49AA-8979-41F42B2284D6}" dt="2020-10-28T16:15:38.518" v="19" actId="20577"/>
        <pc:sldMkLst>
          <pc:docMk/>
          <pc:sldMk cId="2506090450" sldId="1375"/>
        </pc:sldMkLst>
      </pc:sldChg>
      <pc:sldChg chg="modNotesTx">
        <pc:chgData name="Milhollin, Chandler" userId="402e4c08-c7f8-4d73-b778-edc3b1fb6e52" providerId="ADAL" clId="{51F50A08-1B88-49AA-8979-41F42B2284D6}" dt="2020-10-28T16:14:52.554" v="10" actId="20577"/>
        <pc:sldMkLst>
          <pc:docMk/>
          <pc:sldMk cId="1214377681" sldId="1379"/>
        </pc:sldMkLst>
      </pc:sldChg>
      <pc:sldChg chg="modNotesTx">
        <pc:chgData name="Milhollin, Chandler" userId="402e4c08-c7f8-4d73-b778-edc3b1fb6e52" providerId="ADAL" clId="{51F50A08-1B88-49AA-8979-41F42B2284D6}" dt="2020-10-28T16:15:13.231" v="15" actId="20577"/>
        <pc:sldMkLst>
          <pc:docMk/>
          <pc:sldMk cId="3783498973" sldId="1381"/>
        </pc:sldMkLst>
      </pc:sldChg>
      <pc:sldChg chg="modNotesTx">
        <pc:chgData name="Milhollin, Chandler" userId="402e4c08-c7f8-4d73-b778-edc3b1fb6e52" providerId="ADAL" clId="{51F50A08-1B88-49AA-8979-41F42B2284D6}" dt="2020-10-28T16:15:28.186" v="17" actId="20577"/>
        <pc:sldMkLst>
          <pc:docMk/>
          <pc:sldMk cId="4282863003" sldId="1382"/>
        </pc:sldMkLst>
      </pc:sldChg>
      <pc:sldChg chg="modNotesTx">
        <pc:chgData name="Milhollin, Chandler" userId="402e4c08-c7f8-4d73-b778-edc3b1fb6e52" providerId="ADAL" clId="{51F50A08-1B88-49AA-8979-41F42B2284D6}" dt="2020-10-28T16:15:32.903" v="18" actId="20577"/>
        <pc:sldMkLst>
          <pc:docMk/>
          <pc:sldMk cId="2237075175" sldId="1470"/>
        </pc:sldMkLst>
      </pc:sldChg>
      <pc:sldChg chg="modNotesTx">
        <pc:chgData name="Milhollin, Chandler" userId="402e4c08-c7f8-4d73-b778-edc3b1fb6e52" providerId="ADAL" clId="{51F50A08-1B88-49AA-8979-41F42B2284D6}" dt="2020-10-28T16:15:41.745" v="20" actId="20577"/>
        <pc:sldMkLst>
          <pc:docMk/>
          <pc:sldMk cId="1608265680" sldId="1471"/>
        </pc:sldMkLst>
      </pc:sldChg>
      <pc:sldChg chg="modNotesTx">
        <pc:chgData name="Milhollin, Chandler" userId="402e4c08-c7f8-4d73-b778-edc3b1fb6e52" providerId="ADAL" clId="{51F50A08-1B88-49AA-8979-41F42B2284D6}" dt="2020-10-28T16:15:24.201" v="16" actId="20577"/>
        <pc:sldMkLst>
          <pc:docMk/>
          <pc:sldMk cId="2659558896" sldId="147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sepa-my.sharepoint.com/personal/stackhouse_butch_epa_gov/Documents/Redesignation%20metrics/NAA%20Metrics%20-%20Quarterly%20Update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61251554082054"/>
          <c:y val="7.022169071349596E-2"/>
          <c:w val="0.88059801077496891"/>
          <c:h val="0.69127487549961397"/>
        </c:manualLayout>
      </c:layout>
      <c:barChart>
        <c:barDir val="col"/>
        <c:grouping val="clustered"/>
        <c:varyColors val="0"/>
        <c:ser>
          <c:idx val="0"/>
          <c:order val="0"/>
          <c:tx>
            <c:strRef>
              <c:f>'NAA Progress'!$C$12</c:f>
              <c:strCache>
                <c:ptCount val="1"/>
                <c:pt idx="0">
                  <c:v>Actual - Areas that Remain Designated Nonattainment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85000"/>
                        <a:lumOff val="1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'NAA Progress'!$B$13:$B$27</c:f>
              <c:strCache>
                <c:ptCount val="15"/>
                <c:pt idx="0">
                  <c:v>Q4 FY17</c:v>
                </c:pt>
                <c:pt idx="1">
                  <c:v>Q1 FY18</c:v>
                </c:pt>
                <c:pt idx="2">
                  <c:v>Q2 FY18</c:v>
                </c:pt>
                <c:pt idx="3">
                  <c:v>Q3 FY18</c:v>
                </c:pt>
                <c:pt idx="4">
                  <c:v>Q4 FY18</c:v>
                </c:pt>
                <c:pt idx="5">
                  <c:v>Q1 FY19</c:v>
                </c:pt>
                <c:pt idx="6">
                  <c:v>Q2 FY19</c:v>
                </c:pt>
                <c:pt idx="7">
                  <c:v>Q3 FY19</c:v>
                </c:pt>
                <c:pt idx="8">
                  <c:v>Q4 FY19</c:v>
                </c:pt>
                <c:pt idx="9">
                  <c:v>Q1 FY20</c:v>
                </c:pt>
                <c:pt idx="10">
                  <c:v>Q2 FY20</c:v>
                </c:pt>
                <c:pt idx="11">
                  <c:v>Q3 FY20</c:v>
                </c:pt>
                <c:pt idx="12">
                  <c:v>Q4 FY20</c:v>
                </c:pt>
                <c:pt idx="13">
                  <c:v>FY21</c:v>
                </c:pt>
                <c:pt idx="14">
                  <c:v>FY22</c:v>
                </c:pt>
              </c:strCache>
            </c:strRef>
          </c:cat>
          <c:val>
            <c:numRef>
              <c:f>'NAA Progress'!$C$13:$C$27</c:f>
              <c:numCache>
                <c:formatCode>General</c:formatCode>
                <c:ptCount val="15"/>
                <c:pt idx="0">
                  <c:v>166</c:v>
                </c:pt>
                <c:pt idx="1">
                  <c:v>166</c:v>
                </c:pt>
                <c:pt idx="2">
                  <c:v>163</c:v>
                </c:pt>
                <c:pt idx="3">
                  <c:v>162</c:v>
                </c:pt>
                <c:pt idx="4">
                  <c:v>159</c:v>
                </c:pt>
                <c:pt idx="5">
                  <c:v>155</c:v>
                </c:pt>
                <c:pt idx="6">
                  <c:v>155</c:v>
                </c:pt>
                <c:pt idx="7">
                  <c:v>150</c:v>
                </c:pt>
                <c:pt idx="8">
                  <c:v>147</c:v>
                </c:pt>
                <c:pt idx="9">
                  <c:v>142</c:v>
                </c:pt>
                <c:pt idx="10">
                  <c:v>139</c:v>
                </c:pt>
                <c:pt idx="11">
                  <c:v>134</c:v>
                </c:pt>
                <c:pt idx="12">
                  <c:v>125</c:v>
                </c:pt>
              </c:numCache>
            </c:numRef>
          </c:val>
          <c:extLst>
            <c:ext xmlns:c16="http://schemas.microsoft.com/office/drawing/2014/chart" uri="{C3380CC4-5D6E-409C-BE32-E72D297353CC}">
              <c16:uniqueId val="{00000000-EDFD-4EA1-B840-78467193EA2E}"/>
            </c:ext>
          </c:extLst>
        </c:ser>
        <c:ser>
          <c:idx val="2"/>
          <c:order val="2"/>
          <c:tx>
            <c:strRef>
              <c:f>'NAA Progress'!$E$12</c:f>
              <c:strCache>
                <c:ptCount val="1"/>
                <c:pt idx="0">
                  <c:v>Nonattainment Areas with Clean Air Data*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85000"/>
                        <a:lumOff val="1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'NAA Progress'!$B$13:$B$27</c:f>
              <c:strCache>
                <c:ptCount val="15"/>
                <c:pt idx="0">
                  <c:v>Q4 FY17</c:v>
                </c:pt>
                <c:pt idx="1">
                  <c:v>Q1 FY18</c:v>
                </c:pt>
                <c:pt idx="2">
                  <c:v>Q2 FY18</c:v>
                </c:pt>
                <c:pt idx="3">
                  <c:v>Q3 FY18</c:v>
                </c:pt>
                <c:pt idx="4">
                  <c:v>Q4 FY18</c:v>
                </c:pt>
                <c:pt idx="5">
                  <c:v>Q1 FY19</c:v>
                </c:pt>
                <c:pt idx="6">
                  <c:v>Q2 FY19</c:v>
                </c:pt>
                <c:pt idx="7">
                  <c:v>Q3 FY19</c:v>
                </c:pt>
                <c:pt idx="8">
                  <c:v>Q4 FY19</c:v>
                </c:pt>
                <c:pt idx="9">
                  <c:v>Q1 FY20</c:v>
                </c:pt>
                <c:pt idx="10">
                  <c:v>Q2 FY20</c:v>
                </c:pt>
                <c:pt idx="11">
                  <c:v>Q3 FY20</c:v>
                </c:pt>
                <c:pt idx="12">
                  <c:v>Q4 FY20</c:v>
                </c:pt>
                <c:pt idx="13">
                  <c:v>FY21</c:v>
                </c:pt>
                <c:pt idx="14">
                  <c:v>FY22</c:v>
                </c:pt>
              </c:strCache>
            </c:strRef>
          </c:cat>
          <c:val>
            <c:numRef>
              <c:f>'NAA Progress'!$E$13:$E$27</c:f>
              <c:numCache>
                <c:formatCode>General</c:formatCode>
                <c:ptCount val="15"/>
                <c:pt idx="0">
                  <c:v>67</c:v>
                </c:pt>
                <c:pt idx="1">
                  <c:v>67</c:v>
                </c:pt>
                <c:pt idx="2">
                  <c:v>67</c:v>
                </c:pt>
                <c:pt idx="3">
                  <c:v>67</c:v>
                </c:pt>
                <c:pt idx="4">
                  <c:v>60</c:v>
                </c:pt>
                <c:pt idx="5">
                  <c:v>56</c:v>
                </c:pt>
                <c:pt idx="6">
                  <c:v>56</c:v>
                </c:pt>
                <c:pt idx="7">
                  <c:v>56</c:v>
                </c:pt>
                <c:pt idx="8">
                  <c:v>62</c:v>
                </c:pt>
                <c:pt idx="9">
                  <c:v>57</c:v>
                </c:pt>
                <c:pt idx="10">
                  <c:v>54</c:v>
                </c:pt>
                <c:pt idx="11">
                  <c:v>63</c:v>
                </c:pt>
                <c:pt idx="12">
                  <c:v>55</c:v>
                </c:pt>
              </c:numCache>
            </c:numRef>
          </c:val>
          <c:extLst>
            <c:ext xmlns:c16="http://schemas.microsoft.com/office/drawing/2014/chart" uri="{C3380CC4-5D6E-409C-BE32-E72D297353CC}">
              <c16:uniqueId val="{00000001-EDFD-4EA1-B840-78467193EA2E}"/>
            </c:ext>
          </c:extLst>
        </c:ser>
        <c:ser>
          <c:idx val="3"/>
          <c:order val="3"/>
          <c:tx>
            <c:strRef>
              <c:f>'NAA Progress'!$F$12</c:f>
              <c:strCache>
                <c:ptCount val="1"/>
                <c:pt idx="0">
                  <c:v>Nonattainment Areas with State-Submitted Redesignation Requests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85000"/>
                        <a:lumOff val="1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'NAA Progress'!$B$13:$B$27</c:f>
              <c:strCache>
                <c:ptCount val="15"/>
                <c:pt idx="0">
                  <c:v>Q4 FY17</c:v>
                </c:pt>
                <c:pt idx="1">
                  <c:v>Q1 FY18</c:v>
                </c:pt>
                <c:pt idx="2">
                  <c:v>Q2 FY18</c:v>
                </c:pt>
                <c:pt idx="3">
                  <c:v>Q3 FY18</c:v>
                </c:pt>
                <c:pt idx="4">
                  <c:v>Q4 FY18</c:v>
                </c:pt>
                <c:pt idx="5">
                  <c:v>Q1 FY19</c:v>
                </c:pt>
                <c:pt idx="6">
                  <c:v>Q2 FY19</c:v>
                </c:pt>
                <c:pt idx="7">
                  <c:v>Q3 FY19</c:v>
                </c:pt>
                <c:pt idx="8">
                  <c:v>Q4 FY19</c:v>
                </c:pt>
                <c:pt idx="9">
                  <c:v>Q1 FY20</c:v>
                </c:pt>
                <c:pt idx="10">
                  <c:v>Q2 FY20</c:v>
                </c:pt>
                <c:pt idx="11">
                  <c:v>Q3 FY20</c:v>
                </c:pt>
                <c:pt idx="12">
                  <c:v>Q4 FY20</c:v>
                </c:pt>
                <c:pt idx="13">
                  <c:v>FY21</c:v>
                </c:pt>
                <c:pt idx="14">
                  <c:v>FY22</c:v>
                </c:pt>
              </c:strCache>
            </c:strRef>
          </c:cat>
          <c:val>
            <c:numRef>
              <c:f>'NAA Progress'!$F$13:$F$27</c:f>
              <c:numCache>
                <c:formatCode>General</c:formatCode>
                <c:ptCount val="15"/>
                <c:pt idx="0">
                  <c:v>14</c:v>
                </c:pt>
                <c:pt idx="1">
                  <c:v>15</c:v>
                </c:pt>
                <c:pt idx="2">
                  <c:v>13</c:v>
                </c:pt>
                <c:pt idx="3">
                  <c:v>12</c:v>
                </c:pt>
                <c:pt idx="4">
                  <c:v>15</c:v>
                </c:pt>
                <c:pt idx="5">
                  <c:v>10</c:v>
                </c:pt>
                <c:pt idx="6">
                  <c:v>10</c:v>
                </c:pt>
                <c:pt idx="7">
                  <c:v>16</c:v>
                </c:pt>
                <c:pt idx="8">
                  <c:v>16</c:v>
                </c:pt>
                <c:pt idx="9">
                  <c:v>11</c:v>
                </c:pt>
                <c:pt idx="10">
                  <c:v>11</c:v>
                </c:pt>
                <c:pt idx="11">
                  <c:v>11</c:v>
                </c:pt>
                <c:pt idx="12">
                  <c:v>8</c:v>
                </c:pt>
              </c:numCache>
            </c:numRef>
          </c:val>
          <c:extLst>
            <c:ext xmlns:c16="http://schemas.microsoft.com/office/drawing/2014/chart" uri="{C3380CC4-5D6E-409C-BE32-E72D297353CC}">
              <c16:uniqueId val="{00000002-EDFD-4EA1-B840-78467193EA2E}"/>
            </c:ext>
          </c:extLst>
        </c:ser>
        <c:dLbls>
          <c:dLblPos val="inEnd"/>
          <c:showLegendKey val="0"/>
          <c:showVal val="1"/>
          <c:showCatName val="0"/>
          <c:showSerName val="0"/>
          <c:showPercent val="0"/>
          <c:showBubbleSize val="0"/>
        </c:dLbls>
        <c:gapWidth val="219"/>
        <c:axId val="616282128"/>
        <c:axId val="616280816"/>
      </c:barChart>
      <c:lineChart>
        <c:grouping val="standard"/>
        <c:varyColors val="0"/>
        <c:ser>
          <c:idx val="1"/>
          <c:order val="1"/>
          <c:tx>
            <c:strRef>
              <c:f>'NAA Progress'!$D$12</c:f>
              <c:strCache>
                <c:ptCount val="1"/>
                <c:pt idx="0">
                  <c:v>Target - Areas that Remain Designated Nonattainment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1"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'NAA Progress'!$B$13:$B$27</c:f>
              <c:strCache>
                <c:ptCount val="15"/>
                <c:pt idx="0">
                  <c:v>Q4 FY17</c:v>
                </c:pt>
                <c:pt idx="1">
                  <c:v>Q1 FY18</c:v>
                </c:pt>
                <c:pt idx="2">
                  <c:v>Q2 FY18</c:v>
                </c:pt>
                <c:pt idx="3">
                  <c:v>Q3 FY18</c:v>
                </c:pt>
                <c:pt idx="4">
                  <c:v>Q4 FY18</c:v>
                </c:pt>
                <c:pt idx="5">
                  <c:v>Q1 FY19</c:v>
                </c:pt>
                <c:pt idx="6">
                  <c:v>Q2 FY19</c:v>
                </c:pt>
                <c:pt idx="7">
                  <c:v>Q3 FY19</c:v>
                </c:pt>
                <c:pt idx="8">
                  <c:v>Q4 FY19</c:v>
                </c:pt>
                <c:pt idx="9">
                  <c:v>Q1 FY20</c:v>
                </c:pt>
                <c:pt idx="10">
                  <c:v>Q2 FY20</c:v>
                </c:pt>
                <c:pt idx="11">
                  <c:v>Q3 FY20</c:v>
                </c:pt>
                <c:pt idx="12">
                  <c:v>Q4 FY20</c:v>
                </c:pt>
                <c:pt idx="13">
                  <c:v>FY21</c:v>
                </c:pt>
                <c:pt idx="14">
                  <c:v>FY22</c:v>
                </c:pt>
              </c:strCache>
            </c:strRef>
          </c:cat>
          <c:val>
            <c:numRef>
              <c:f>'NAA Progress'!$D$13:$D$27</c:f>
              <c:numCache>
                <c:formatCode>General</c:formatCode>
                <c:ptCount val="15"/>
                <c:pt idx="0">
                  <c:v>166</c:v>
                </c:pt>
                <c:pt idx="1">
                  <c:v>166</c:v>
                </c:pt>
                <c:pt idx="2">
                  <c:v>166</c:v>
                </c:pt>
                <c:pt idx="3">
                  <c:v>166</c:v>
                </c:pt>
                <c:pt idx="4">
                  <c:v>155</c:v>
                </c:pt>
                <c:pt idx="5">
                  <c:v>155</c:v>
                </c:pt>
                <c:pt idx="6">
                  <c:v>155</c:v>
                </c:pt>
                <c:pt idx="7">
                  <c:v>155</c:v>
                </c:pt>
                <c:pt idx="8">
                  <c:v>146</c:v>
                </c:pt>
                <c:pt idx="9">
                  <c:v>142</c:v>
                </c:pt>
                <c:pt idx="10">
                  <c:v>141</c:v>
                </c:pt>
                <c:pt idx="11">
                  <c:v>133</c:v>
                </c:pt>
                <c:pt idx="12">
                  <c:v>132</c:v>
                </c:pt>
                <c:pt idx="13">
                  <c:v>121</c:v>
                </c:pt>
                <c:pt idx="14">
                  <c:v>101</c:v>
                </c:pt>
              </c:numCache>
            </c:numRef>
          </c:val>
          <c:smooth val="0"/>
          <c:extLst>
            <c:ext xmlns:c16="http://schemas.microsoft.com/office/drawing/2014/chart" uri="{C3380CC4-5D6E-409C-BE32-E72D297353CC}">
              <c16:uniqueId val="{00000003-EDFD-4EA1-B840-78467193EA2E}"/>
            </c:ext>
          </c:extLst>
        </c:ser>
        <c:dLbls>
          <c:showLegendKey val="0"/>
          <c:showVal val="1"/>
          <c:showCatName val="0"/>
          <c:showSerName val="0"/>
          <c:showPercent val="0"/>
          <c:showBubbleSize val="0"/>
        </c:dLbls>
        <c:marker val="1"/>
        <c:smooth val="0"/>
        <c:axId val="616282128"/>
        <c:axId val="616280816"/>
      </c:lineChart>
      <c:catAx>
        <c:axId val="616282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6280816"/>
        <c:crosses val="autoZero"/>
        <c:auto val="1"/>
        <c:lblAlgn val="ctr"/>
        <c:lblOffset val="100"/>
        <c:noMultiLvlLbl val="0"/>
      </c:catAx>
      <c:valAx>
        <c:axId val="616280816"/>
        <c:scaling>
          <c:orientation val="minMax"/>
          <c:max val="180"/>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sz="800" dirty="0">
                    <a:solidFill>
                      <a:schemeClr val="tx1">
                        <a:lumMod val="65000"/>
                        <a:lumOff val="35000"/>
                      </a:schemeClr>
                    </a:solidFill>
                  </a:rPr>
                  <a:t>Number of </a:t>
                </a:r>
              </a:p>
              <a:p>
                <a:pPr>
                  <a:defRPr sz="800"/>
                </a:pPr>
                <a:r>
                  <a:rPr lang="en-US" sz="800" dirty="0">
                    <a:solidFill>
                      <a:schemeClr val="tx1">
                        <a:lumMod val="65000"/>
                        <a:lumOff val="35000"/>
                      </a:schemeClr>
                    </a:solidFill>
                  </a:rPr>
                  <a:t>Nonattainment Areas</a:t>
                </a:r>
              </a:p>
            </c:rich>
          </c:tx>
          <c:overlay val="0"/>
          <c:spPr>
            <a:solidFill>
              <a:schemeClr val="bg1"/>
            </a:solid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6282128"/>
        <c:crosses val="autoZero"/>
        <c:crossBetween val="between"/>
        <c:majorUnit val="20"/>
        <c:minorUnit val="5"/>
      </c:valAx>
      <c:spPr>
        <a:noFill/>
        <a:ln>
          <a:noFill/>
        </a:ln>
        <a:effectLst/>
      </c:spPr>
    </c:plotArea>
    <c:legend>
      <c:legendPos val="b"/>
      <c:legendEntry>
        <c:idx val="0"/>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9.9334300317723445E-2"/>
          <c:y val="0.82614829894144859"/>
          <c:w val="0.86771150481189852"/>
          <c:h val="0.15768793214051355"/>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B9BC23-96C9-4296-9652-8AA8152E243C}"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A5AEBD8F-C9E9-41C7-88CB-3A6F55F7D74B}">
      <dgm:prSet phldrT="[Text]" custT="1"/>
      <dgm:spPr/>
      <dgm:t>
        <a:bodyPr/>
        <a:lstStyle/>
        <a:p>
          <a:r>
            <a:rPr lang="en-US" sz="2000" b="1" dirty="0"/>
            <a:t>Office of the Regional Administrator</a:t>
          </a:r>
        </a:p>
      </dgm:t>
    </dgm:pt>
    <dgm:pt modelId="{A144F946-4471-4976-93D8-1A1DF8F48504}" type="parTrans" cxnId="{662F1703-E6F6-4EC5-98C8-DC5243F844E2}">
      <dgm:prSet/>
      <dgm:spPr/>
      <dgm:t>
        <a:bodyPr/>
        <a:lstStyle/>
        <a:p>
          <a:endParaRPr lang="en-US"/>
        </a:p>
      </dgm:t>
    </dgm:pt>
    <dgm:pt modelId="{CD4CFBBA-72A5-4A45-BA17-5DD8B8B78D46}" type="sibTrans" cxnId="{662F1703-E6F6-4EC5-98C8-DC5243F844E2}">
      <dgm:prSet/>
      <dgm:spPr/>
      <dgm:t>
        <a:bodyPr/>
        <a:lstStyle/>
        <a:p>
          <a:endParaRPr lang="en-US"/>
        </a:p>
      </dgm:t>
    </dgm:pt>
    <dgm:pt modelId="{DEBAF17D-3389-483E-A84B-000049E583C1}">
      <dgm:prSet phldrT="[Text]"/>
      <dgm:spPr>
        <a:solidFill>
          <a:schemeClr val="tx2"/>
        </a:solidFill>
      </dgm:spPr>
      <dgm:t>
        <a:bodyPr/>
        <a:lstStyle/>
        <a:p>
          <a:r>
            <a:rPr lang="en-US" b="1" dirty="0"/>
            <a:t>Gulf of Mexico Division</a:t>
          </a:r>
        </a:p>
      </dgm:t>
    </dgm:pt>
    <dgm:pt modelId="{93F5E198-FC44-4E87-878F-416114495CA3}" type="parTrans" cxnId="{4FE5F694-76FA-4469-9E11-B0E69CC2AA6C}">
      <dgm:prSet/>
      <dgm:spPr/>
      <dgm:t>
        <a:bodyPr/>
        <a:lstStyle/>
        <a:p>
          <a:endParaRPr lang="en-US" dirty="0"/>
        </a:p>
      </dgm:t>
    </dgm:pt>
    <dgm:pt modelId="{D75D4B80-625E-4502-89C9-D1F49A946D5F}" type="sibTrans" cxnId="{4FE5F694-76FA-4469-9E11-B0E69CC2AA6C}">
      <dgm:prSet/>
      <dgm:spPr/>
      <dgm:t>
        <a:bodyPr/>
        <a:lstStyle/>
        <a:p>
          <a:endParaRPr lang="en-US"/>
        </a:p>
      </dgm:t>
    </dgm:pt>
    <dgm:pt modelId="{12603B16-CCB3-4B1E-A341-33C96664D2CF}">
      <dgm:prSet phldrT="[Text]"/>
      <dgm:spPr>
        <a:solidFill>
          <a:schemeClr val="accent2"/>
        </a:solidFill>
      </dgm:spPr>
      <dgm:t>
        <a:bodyPr/>
        <a:lstStyle/>
        <a:p>
          <a:r>
            <a:rPr lang="en-US" b="1" dirty="0"/>
            <a:t>Office of Regional Counsel</a:t>
          </a:r>
        </a:p>
      </dgm:t>
    </dgm:pt>
    <dgm:pt modelId="{38B80F76-9BD4-45FD-89EC-A8EBF18380E6}" type="parTrans" cxnId="{11497A71-658F-4D06-A69F-2C7A45C5C3E0}">
      <dgm:prSet/>
      <dgm:spPr/>
      <dgm:t>
        <a:bodyPr/>
        <a:lstStyle/>
        <a:p>
          <a:endParaRPr lang="en-US" dirty="0"/>
        </a:p>
      </dgm:t>
    </dgm:pt>
    <dgm:pt modelId="{90927261-77FF-466C-BA32-7C441DB774B1}" type="sibTrans" cxnId="{11497A71-658F-4D06-A69F-2C7A45C5C3E0}">
      <dgm:prSet/>
      <dgm:spPr/>
      <dgm:t>
        <a:bodyPr/>
        <a:lstStyle/>
        <a:p>
          <a:endParaRPr lang="en-US"/>
        </a:p>
      </dgm:t>
    </dgm:pt>
    <dgm:pt modelId="{096B3344-E83D-4F27-BA36-147374C57D1E}">
      <dgm:prSet phldrT="[Text]"/>
      <dgm:spPr>
        <a:solidFill>
          <a:schemeClr val="accent6">
            <a:lumMod val="40000"/>
            <a:lumOff val="60000"/>
          </a:schemeClr>
        </a:solidFill>
      </dgm:spPr>
      <dgm:t>
        <a:bodyPr/>
        <a:lstStyle/>
        <a:p>
          <a:r>
            <a:rPr lang="en-US" b="1" dirty="0">
              <a:solidFill>
                <a:schemeClr val="tx1"/>
              </a:solidFill>
            </a:rPr>
            <a:t>Mission Support Division</a:t>
          </a:r>
        </a:p>
      </dgm:t>
    </dgm:pt>
    <dgm:pt modelId="{F647B725-7FF1-424A-A69B-1AB716E3D67A}" type="parTrans" cxnId="{DB701FD4-50A1-43B9-ABF5-069CCAC7809B}">
      <dgm:prSet/>
      <dgm:spPr/>
      <dgm:t>
        <a:bodyPr/>
        <a:lstStyle/>
        <a:p>
          <a:endParaRPr lang="en-US" dirty="0"/>
        </a:p>
      </dgm:t>
    </dgm:pt>
    <dgm:pt modelId="{7BB5E2C1-F4A0-49FC-B38C-F87614F260DA}" type="sibTrans" cxnId="{DB701FD4-50A1-43B9-ABF5-069CCAC7809B}">
      <dgm:prSet/>
      <dgm:spPr/>
      <dgm:t>
        <a:bodyPr/>
        <a:lstStyle/>
        <a:p>
          <a:endParaRPr lang="en-US"/>
        </a:p>
      </dgm:t>
    </dgm:pt>
    <dgm:pt modelId="{D37E104E-EE31-4F75-BE61-D16B654D3C2B}">
      <dgm:prSet/>
      <dgm:spPr>
        <a:solidFill>
          <a:srgbClr val="FFFF00"/>
        </a:solidFill>
      </dgm:spPr>
      <dgm:t>
        <a:bodyPr/>
        <a:lstStyle/>
        <a:p>
          <a:r>
            <a:rPr lang="en-US" b="1" dirty="0">
              <a:solidFill>
                <a:schemeClr val="tx1"/>
              </a:solidFill>
            </a:rPr>
            <a:t>Lab Services and Applied Sciences Division</a:t>
          </a:r>
        </a:p>
      </dgm:t>
    </dgm:pt>
    <dgm:pt modelId="{423C4EEE-AE03-4E05-9E15-109E50645574}" type="parTrans" cxnId="{3785E177-E7E4-4430-8BC4-0CD5292FC9E7}">
      <dgm:prSet/>
      <dgm:spPr/>
      <dgm:t>
        <a:bodyPr/>
        <a:lstStyle/>
        <a:p>
          <a:endParaRPr lang="en-US" dirty="0"/>
        </a:p>
      </dgm:t>
    </dgm:pt>
    <dgm:pt modelId="{2C19EAC3-33A6-4144-9D9A-6736E778B7E4}" type="sibTrans" cxnId="{3785E177-E7E4-4430-8BC4-0CD5292FC9E7}">
      <dgm:prSet/>
      <dgm:spPr/>
      <dgm:t>
        <a:bodyPr/>
        <a:lstStyle/>
        <a:p>
          <a:endParaRPr lang="en-US"/>
        </a:p>
      </dgm:t>
    </dgm:pt>
    <dgm:pt modelId="{8C2FD5F8-E3FC-4A78-BC0F-879C3FFB0257}">
      <dgm:prSet/>
      <dgm:spPr/>
      <dgm:t>
        <a:bodyPr/>
        <a:lstStyle/>
        <a:p>
          <a:r>
            <a:rPr lang="en-US" b="1" dirty="0"/>
            <a:t>Enforcement &amp; Compliance Assurance Division</a:t>
          </a:r>
        </a:p>
      </dgm:t>
    </dgm:pt>
    <dgm:pt modelId="{F97ACFE3-B48E-4AE4-9F28-CE9C86A8D116}" type="parTrans" cxnId="{35576FA8-7C9B-43FE-A5FF-520E32D0C8A0}">
      <dgm:prSet/>
      <dgm:spPr/>
      <dgm:t>
        <a:bodyPr/>
        <a:lstStyle/>
        <a:p>
          <a:endParaRPr lang="en-US" dirty="0"/>
        </a:p>
      </dgm:t>
    </dgm:pt>
    <dgm:pt modelId="{3DE06642-1B6A-4EC3-AADC-6AE208A0DEDC}" type="sibTrans" cxnId="{35576FA8-7C9B-43FE-A5FF-520E32D0C8A0}">
      <dgm:prSet/>
      <dgm:spPr/>
      <dgm:t>
        <a:bodyPr/>
        <a:lstStyle/>
        <a:p>
          <a:endParaRPr lang="en-US"/>
        </a:p>
      </dgm:t>
    </dgm:pt>
    <dgm:pt modelId="{71645270-A187-453C-B2CB-FF6E25CB5908}">
      <dgm:prSet/>
      <dgm:spPr>
        <a:solidFill>
          <a:srgbClr val="FF0000"/>
        </a:solidFill>
      </dgm:spPr>
      <dgm:t>
        <a:bodyPr/>
        <a:lstStyle/>
        <a:p>
          <a:r>
            <a:rPr lang="en-US" b="1" dirty="0"/>
            <a:t>Air and Radiation Division</a:t>
          </a:r>
        </a:p>
      </dgm:t>
    </dgm:pt>
    <dgm:pt modelId="{388C35EC-3159-4877-B939-B048605120C6}" type="parTrans" cxnId="{E864F658-BCCF-425E-A719-383F19804A96}">
      <dgm:prSet/>
      <dgm:spPr/>
      <dgm:t>
        <a:bodyPr/>
        <a:lstStyle/>
        <a:p>
          <a:endParaRPr lang="en-US" dirty="0"/>
        </a:p>
      </dgm:t>
    </dgm:pt>
    <dgm:pt modelId="{36EBAB4D-DC99-4474-AAC2-1FDA7A14CBB1}" type="sibTrans" cxnId="{E864F658-BCCF-425E-A719-383F19804A96}">
      <dgm:prSet/>
      <dgm:spPr/>
      <dgm:t>
        <a:bodyPr/>
        <a:lstStyle/>
        <a:p>
          <a:endParaRPr lang="en-US"/>
        </a:p>
      </dgm:t>
    </dgm:pt>
    <dgm:pt modelId="{0206B119-EEF9-405A-8276-7F9FA5CDEDF8}">
      <dgm:prSet/>
      <dgm:spPr>
        <a:solidFill>
          <a:schemeClr val="accent4">
            <a:lumMod val="50000"/>
          </a:schemeClr>
        </a:solidFill>
      </dgm:spPr>
      <dgm:t>
        <a:bodyPr/>
        <a:lstStyle/>
        <a:p>
          <a:r>
            <a:rPr lang="en-US" b="1" dirty="0"/>
            <a:t>Water Division</a:t>
          </a:r>
        </a:p>
      </dgm:t>
    </dgm:pt>
    <dgm:pt modelId="{A1E79DEF-760E-4655-A11B-C716F1B65E89}" type="parTrans" cxnId="{5C602322-ED0B-4120-BB50-564700653F10}">
      <dgm:prSet/>
      <dgm:spPr/>
      <dgm:t>
        <a:bodyPr/>
        <a:lstStyle/>
        <a:p>
          <a:endParaRPr lang="en-US" dirty="0"/>
        </a:p>
      </dgm:t>
    </dgm:pt>
    <dgm:pt modelId="{C1F1EFD4-FD0F-4365-B050-D1E742F3FB08}" type="sibTrans" cxnId="{5C602322-ED0B-4120-BB50-564700653F10}">
      <dgm:prSet/>
      <dgm:spPr/>
      <dgm:t>
        <a:bodyPr/>
        <a:lstStyle/>
        <a:p>
          <a:endParaRPr lang="en-US"/>
        </a:p>
      </dgm:t>
    </dgm:pt>
    <dgm:pt modelId="{8E778FE7-73AA-4B2D-8B06-CD42F61F7C22}">
      <dgm:prSet/>
      <dgm:spPr>
        <a:solidFill>
          <a:schemeClr val="tx1">
            <a:lumMod val="95000"/>
            <a:lumOff val="5000"/>
          </a:schemeClr>
        </a:solidFill>
      </dgm:spPr>
      <dgm:t>
        <a:bodyPr/>
        <a:lstStyle/>
        <a:p>
          <a:r>
            <a:rPr lang="en-US" b="1" dirty="0"/>
            <a:t>Superfund and Emergency Response Division</a:t>
          </a:r>
        </a:p>
      </dgm:t>
    </dgm:pt>
    <dgm:pt modelId="{AFA21C52-9986-4F06-8E7C-562679EFD920}" type="parTrans" cxnId="{960A1925-6CA2-4915-81A6-6D21A1D9F3CA}">
      <dgm:prSet/>
      <dgm:spPr/>
      <dgm:t>
        <a:bodyPr/>
        <a:lstStyle/>
        <a:p>
          <a:endParaRPr lang="en-US" dirty="0"/>
        </a:p>
      </dgm:t>
    </dgm:pt>
    <dgm:pt modelId="{FAD69FE6-381C-4042-ADC0-77450342000B}" type="sibTrans" cxnId="{960A1925-6CA2-4915-81A6-6D21A1D9F3CA}">
      <dgm:prSet/>
      <dgm:spPr/>
      <dgm:t>
        <a:bodyPr/>
        <a:lstStyle/>
        <a:p>
          <a:endParaRPr lang="en-US"/>
        </a:p>
      </dgm:t>
    </dgm:pt>
    <dgm:pt modelId="{E0B2D640-F24C-4512-A4D6-DBC410BA2833}">
      <dgm:prSet/>
      <dgm:spPr>
        <a:solidFill>
          <a:schemeClr val="accent6">
            <a:lumMod val="50000"/>
          </a:schemeClr>
        </a:solidFill>
      </dgm:spPr>
      <dgm:t>
        <a:bodyPr/>
        <a:lstStyle/>
        <a:p>
          <a:r>
            <a:rPr lang="en-US" b="1" dirty="0"/>
            <a:t>Land, Chemicals and Redevelopment Division</a:t>
          </a:r>
        </a:p>
      </dgm:t>
    </dgm:pt>
    <dgm:pt modelId="{2D274027-9DFC-401F-8C8A-1EB2C1BDE5D9}" type="parTrans" cxnId="{ACB08E87-B291-446A-B5D1-06A846A360A5}">
      <dgm:prSet/>
      <dgm:spPr/>
      <dgm:t>
        <a:bodyPr/>
        <a:lstStyle/>
        <a:p>
          <a:endParaRPr lang="en-US" dirty="0"/>
        </a:p>
      </dgm:t>
    </dgm:pt>
    <dgm:pt modelId="{C1DFC8D1-F862-4B38-902B-20E28BF823D3}" type="sibTrans" cxnId="{ACB08E87-B291-446A-B5D1-06A846A360A5}">
      <dgm:prSet/>
      <dgm:spPr/>
      <dgm:t>
        <a:bodyPr/>
        <a:lstStyle/>
        <a:p>
          <a:endParaRPr lang="en-US"/>
        </a:p>
      </dgm:t>
    </dgm:pt>
    <dgm:pt modelId="{D2BAE147-7B35-4552-97A4-561FB4EF9927}" type="pres">
      <dgm:prSet presAssocID="{44B9BC23-96C9-4296-9652-8AA8152E243C}" presName="Name0" presStyleCnt="0">
        <dgm:presLayoutVars>
          <dgm:chPref val="1"/>
          <dgm:dir/>
          <dgm:animOne val="branch"/>
          <dgm:animLvl val="lvl"/>
          <dgm:resizeHandles val="exact"/>
        </dgm:presLayoutVars>
      </dgm:prSet>
      <dgm:spPr/>
    </dgm:pt>
    <dgm:pt modelId="{4D74AAEA-BD78-4EB1-8B65-F0533AB75FD3}" type="pres">
      <dgm:prSet presAssocID="{A5AEBD8F-C9E9-41C7-88CB-3A6F55F7D74B}" presName="root1" presStyleCnt="0"/>
      <dgm:spPr/>
    </dgm:pt>
    <dgm:pt modelId="{9EFC4C68-63A1-480A-9C5D-97C44D36D0A8}" type="pres">
      <dgm:prSet presAssocID="{A5AEBD8F-C9E9-41C7-88CB-3A6F55F7D74B}" presName="LevelOneTextNode" presStyleLbl="node0" presStyleIdx="0" presStyleCnt="1" custAng="5400000" custScaleX="258430" custScaleY="77510" custLinFactX="-68252" custLinFactNeighborX="-100000" custLinFactNeighborY="-472">
        <dgm:presLayoutVars>
          <dgm:chPref val="3"/>
        </dgm:presLayoutVars>
      </dgm:prSet>
      <dgm:spPr/>
    </dgm:pt>
    <dgm:pt modelId="{D279ED19-ADD0-400E-BF26-649E929D1EF7}" type="pres">
      <dgm:prSet presAssocID="{A5AEBD8F-C9E9-41C7-88CB-3A6F55F7D74B}" presName="level2hierChild" presStyleCnt="0"/>
      <dgm:spPr/>
    </dgm:pt>
    <dgm:pt modelId="{16657BD6-190F-48DE-9269-9828EED053B0}" type="pres">
      <dgm:prSet presAssocID="{93F5E198-FC44-4E87-878F-416114495CA3}" presName="conn2-1" presStyleLbl="parChTrans1D2" presStyleIdx="0" presStyleCnt="9"/>
      <dgm:spPr/>
    </dgm:pt>
    <dgm:pt modelId="{D369A875-DDB8-43C1-8A19-705C0281BA5E}" type="pres">
      <dgm:prSet presAssocID="{93F5E198-FC44-4E87-878F-416114495CA3}" presName="connTx" presStyleLbl="parChTrans1D2" presStyleIdx="0" presStyleCnt="9"/>
      <dgm:spPr/>
    </dgm:pt>
    <dgm:pt modelId="{9EB18687-B157-4E0E-AF0E-68F9E0BEA408}" type="pres">
      <dgm:prSet presAssocID="{DEBAF17D-3389-483E-A84B-000049E583C1}" presName="root2" presStyleCnt="0"/>
      <dgm:spPr/>
    </dgm:pt>
    <dgm:pt modelId="{65998535-07E4-4390-A65E-FD1607649867}" type="pres">
      <dgm:prSet presAssocID="{DEBAF17D-3389-483E-A84B-000049E583C1}" presName="LevelTwoTextNode" presStyleLbl="node2" presStyleIdx="0" presStyleCnt="9" custScaleX="206260" custLinFactNeighborX="-570" custLinFactNeighborY="6203">
        <dgm:presLayoutVars>
          <dgm:chPref val="3"/>
        </dgm:presLayoutVars>
      </dgm:prSet>
      <dgm:spPr/>
    </dgm:pt>
    <dgm:pt modelId="{4D741552-B145-4684-AF41-5148E60A09B0}" type="pres">
      <dgm:prSet presAssocID="{DEBAF17D-3389-483E-A84B-000049E583C1}" presName="level3hierChild" presStyleCnt="0"/>
      <dgm:spPr/>
    </dgm:pt>
    <dgm:pt modelId="{05B3077D-2F0D-4852-A8A6-984B98456425}" type="pres">
      <dgm:prSet presAssocID="{38B80F76-9BD4-45FD-89EC-A8EBF18380E6}" presName="conn2-1" presStyleLbl="parChTrans1D2" presStyleIdx="1" presStyleCnt="9"/>
      <dgm:spPr/>
    </dgm:pt>
    <dgm:pt modelId="{1EDEC058-D904-44F2-901C-5BAE2F6D6F67}" type="pres">
      <dgm:prSet presAssocID="{38B80F76-9BD4-45FD-89EC-A8EBF18380E6}" presName="connTx" presStyleLbl="parChTrans1D2" presStyleIdx="1" presStyleCnt="9"/>
      <dgm:spPr/>
    </dgm:pt>
    <dgm:pt modelId="{7CE53EFF-AA1D-4464-A26A-678A3D139A50}" type="pres">
      <dgm:prSet presAssocID="{12603B16-CCB3-4B1E-A341-33C96664D2CF}" presName="root2" presStyleCnt="0"/>
      <dgm:spPr/>
    </dgm:pt>
    <dgm:pt modelId="{833B23DE-990E-41F0-8E63-9B4D6A2F4A82}" type="pres">
      <dgm:prSet presAssocID="{12603B16-CCB3-4B1E-A341-33C96664D2CF}" presName="LevelTwoTextNode" presStyleLbl="node2" presStyleIdx="1" presStyleCnt="9" custScaleX="206260">
        <dgm:presLayoutVars>
          <dgm:chPref val="3"/>
        </dgm:presLayoutVars>
      </dgm:prSet>
      <dgm:spPr/>
    </dgm:pt>
    <dgm:pt modelId="{26498405-9E49-48A2-A3BE-D52C01BE13C8}" type="pres">
      <dgm:prSet presAssocID="{12603B16-CCB3-4B1E-A341-33C96664D2CF}" presName="level3hierChild" presStyleCnt="0"/>
      <dgm:spPr/>
    </dgm:pt>
    <dgm:pt modelId="{7444FC09-1B22-4960-BAC0-21C7AE44B23B}" type="pres">
      <dgm:prSet presAssocID="{F647B725-7FF1-424A-A69B-1AB716E3D67A}" presName="conn2-1" presStyleLbl="parChTrans1D2" presStyleIdx="2" presStyleCnt="9"/>
      <dgm:spPr/>
    </dgm:pt>
    <dgm:pt modelId="{24DC08EA-B26F-4A91-87C1-19A29F217F7B}" type="pres">
      <dgm:prSet presAssocID="{F647B725-7FF1-424A-A69B-1AB716E3D67A}" presName="connTx" presStyleLbl="parChTrans1D2" presStyleIdx="2" presStyleCnt="9"/>
      <dgm:spPr/>
    </dgm:pt>
    <dgm:pt modelId="{A139DB6F-A899-4B6F-96DA-C72DDF43E91C}" type="pres">
      <dgm:prSet presAssocID="{096B3344-E83D-4F27-BA36-147374C57D1E}" presName="root2" presStyleCnt="0"/>
      <dgm:spPr/>
    </dgm:pt>
    <dgm:pt modelId="{0F0C29AE-CC22-4869-8CE9-13330C158A76}" type="pres">
      <dgm:prSet presAssocID="{096B3344-E83D-4F27-BA36-147374C57D1E}" presName="LevelTwoTextNode" presStyleLbl="node2" presStyleIdx="2" presStyleCnt="9" custScaleX="206260">
        <dgm:presLayoutVars>
          <dgm:chPref val="3"/>
        </dgm:presLayoutVars>
      </dgm:prSet>
      <dgm:spPr/>
    </dgm:pt>
    <dgm:pt modelId="{D8D5FAC1-DEEA-4D31-B132-3EC0DC794927}" type="pres">
      <dgm:prSet presAssocID="{096B3344-E83D-4F27-BA36-147374C57D1E}" presName="level3hierChild" presStyleCnt="0"/>
      <dgm:spPr/>
    </dgm:pt>
    <dgm:pt modelId="{8EEF6385-1F35-46E6-A344-87665B97FFA2}" type="pres">
      <dgm:prSet presAssocID="{423C4EEE-AE03-4E05-9E15-109E50645574}" presName="conn2-1" presStyleLbl="parChTrans1D2" presStyleIdx="3" presStyleCnt="9"/>
      <dgm:spPr/>
    </dgm:pt>
    <dgm:pt modelId="{EFA103B1-0DA6-42D1-887A-13120F7DCBD8}" type="pres">
      <dgm:prSet presAssocID="{423C4EEE-AE03-4E05-9E15-109E50645574}" presName="connTx" presStyleLbl="parChTrans1D2" presStyleIdx="3" presStyleCnt="9"/>
      <dgm:spPr/>
    </dgm:pt>
    <dgm:pt modelId="{1BE181FD-774F-45F8-9E8D-8628FA2E06A6}" type="pres">
      <dgm:prSet presAssocID="{D37E104E-EE31-4F75-BE61-D16B654D3C2B}" presName="root2" presStyleCnt="0"/>
      <dgm:spPr/>
    </dgm:pt>
    <dgm:pt modelId="{20631B0C-5510-47F4-8E96-CEAC8DCB07BE}" type="pres">
      <dgm:prSet presAssocID="{D37E104E-EE31-4F75-BE61-D16B654D3C2B}" presName="LevelTwoTextNode" presStyleLbl="node2" presStyleIdx="3" presStyleCnt="9" custScaleX="206260">
        <dgm:presLayoutVars>
          <dgm:chPref val="3"/>
        </dgm:presLayoutVars>
      </dgm:prSet>
      <dgm:spPr/>
    </dgm:pt>
    <dgm:pt modelId="{D937234C-CA11-4047-B6CB-6209671E371B}" type="pres">
      <dgm:prSet presAssocID="{D37E104E-EE31-4F75-BE61-D16B654D3C2B}" presName="level3hierChild" presStyleCnt="0"/>
      <dgm:spPr/>
    </dgm:pt>
    <dgm:pt modelId="{57FEA6AB-26C3-4F74-90BB-FCBD9C4BB99C}" type="pres">
      <dgm:prSet presAssocID="{F97ACFE3-B48E-4AE4-9F28-CE9C86A8D116}" presName="conn2-1" presStyleLbl="parChTrans1D2" presStyleIdx="4" presStyleCnt="9"/>
      <dgm:spPr/>
    </dgm:pt>
    <dgm:pt modelId="{8FE5661E-8947-49B8-9BA3-B5BDC14B27F0}" type="pres">
      <dgm:prSet presAssocID="{F97ACFE3-B48E-4AE4-9F28-CE9C86A8D116}" presName="connTx" presStyleLbl="parChTrans1D2" presStyleIdx="4" presStyleCnt="9"/>
      <dgm:spPr/>
    </dgm:pt>
    <dgm:pt modelId="{F80FD294-8EC4-4A88-9C41-60937E11E65A}" type="pres">
      <dgm:prSet presAssocID="{8C2FD5F8-E3FC-4A78-BC0F-879C3FFB0257}" presName="root2" presStyleCnt="0"/>
      <dgm:spPr/>
    </dgm:pt>
    <dgm:pt modelId="{8B1A07E9-ADBF-490A-8E39-7901733D9797}" type="pres">
      <dgm:prSet presAssocID="{8C2FD5F8-E3FC-4A78-BC0F-879C3FFB0257}" presName="LevelTwoTextNode" presStyleLbl="node2" presStyleIdx="4" presStyleCnt="9" custScaleX="206260">
        <dgm:presLayoutVars>
          <dgm:chPref val="3"/>
        </dgm:presLayoutVars>
      </dgm:prSet>
      <dgm:spPr/>
    </dgm:pt>
    <dgm:pt modelId="{C0350AD3-C1EF-41F3-B989-E889CAEC99D8}" type="pres">
      <dgm:prSet presAssocID="{8C2FD5F8-E3FC-4A78-BC0F-879C3FFB0257}" presName="level3hierChild" presStyleCnt="0"/>
      <dgm:spPr/>
    </dgm:pt>
    <dgm:pt modelId="{FE8AB6F9-3891-4000-AE02-DC8C573C66D5}" type="pres">
      <dgm:prSet presAssocID="{388C35EC-3159-4877-B939-B048605120C6}" presName="conn2-1" presStyleLbl="parChTrans1D2" presStyleIdx="5" presStyleCnt="9"/>
      <dgm:spPr/>
    </dgm:pt>
    <dgm:pt modelId="{0E2E4C0E-F77A-422A-A3A2-D4117AAB7CAE}" type="pres">
      <dgm:prSet presAssocID="{388C35EC-3159-4877-B939-B048605120C6}" presName="connTx" presStyleLbl="parChTrans1D2" presStyleIdx="5" presStyleCnt="9"/>
      <dgm:spPr/>
    </dgm:pt>
    <dgm:pt modelId="{FD65AE1B-2DFC-4FB7-8DA3-0535A3245232}" type="pres">
      <dgm:prSet presAssocID="{71645270-A187-453C-B2CB-FF6E25CB5908}" presName="root2" presStyleCnt="0"/>
      <dgm:spPr/>
    </dgm:pt>
    <dgm:pt modelId="{22707E04-A2C1-4853-ADB5-0064E65726A5}" type="pres">
      <dgm:prSet presAssocID="{71645270-A187-453C-B2CB-FF6E25CB5908}" presName="LevelTwoTextNode" presStyleLbl="node2" presStyleIdx="5" presStyleCnt="9" custScaleX="206260">
        <dgm:presLayoutVars>
          <dgm:chPref val="3"/>
        </dgm:presLayoutVars>
      </dgm:prSet>
      <dgm:spPr/>
    </dgm:pt>
    <dgm:pt modelId="{E810B6E7-BB08-4DB2-8902-3243E7A2912B}" type="pres">
      <dgm:prSet presAssocID="{71645270-A187-453C-B2CB-FF6E25CB5908}" presName="level3hierChild" presStyleCnt="0"/>
      <dgm:spPr/>
    </dgm:pt>
    <dgm:pt modelId="{FE402FBB-BA61-40CA-8BA8-DD3029EB0962}" type="pres">
      <dgm:prSet presAssocID="{A1E79DEF-760E-4655-A11B-C716F1B65E89}" presName="conn2-1" presStyleLbl="parChTrans1D2" presStyleIdx="6" presStyleCnt="9"/>
      <dgm:spPr/>
    </dgm:pt>
    <dgm:pt modelId="{6A2040D0-3D80-4CEF-9F8F-F4446DED561D}" type="pres">
      <dgm:prSet presAssocID="{A1E79DEF-760E-4655-A11B-C716F1B65E89}" presName="connTx" presStyleLbl="parChTrans1D2" presStyleIdx="6" presStyleCnt="9"/>
      <dgm:spPr/>
    </dgm:pt>
    <dgm:pt modelId="{5E697459-58C6-4F66-8DD9-332473AB2D74}" type="pres">
      <dgm:prSet presAssocID="{0206B119-EEF9-405A-8276-7F9FA5CDEDF8}" presName="root2" presStyleCnt="0"/>
      <dgm:spPr/>
    </dgm:pt>
    <dgm:pt modelId="{3BD3030C-F47A-43D2-ABBD-B2ABD43A49F9}" type="pres">
      <dgm:prSet presAssocID="{0206B119-EEF9-405A-8276-7F9FA5CDEDF8}" presName="LevelTwoTextNode" presStyleLbl="node2" presStyleIdx="6" presStyleCnt="9" custScaleX="206260">
        <dgm:presLayoutVars>
          <dgm:chPref val="3"/>
        </dgm:presLayoutVars>
      </dgm:prSet>
      <dgm:spPr/>
    </dgm:pt>
    <dgm:pt modelId="{D1A1A3F9-BCBE-431D-BD7C-AC15A153A0C7}" type="pres">
      <dgm:prSet presAssocID="{0206B119-EEF9-405A-8276-7F9FA5CDEDF8}" presName="level3hierChild" presStyleCnt="0"/>
      <dgm:spPr/>
    </dgm:pt>
    <dgm:pt modelId="{BD6CA822-DC94-410C-BA76-B4F70312F173}" type="pres">
      <dgm:prSet presAssocID="{AFA21C52-9986-4F06-8E7C-562679EFD920}" presName="conn2-1" presStyleLbl="parChTrans1D2" presStyleIdx="7" presStyleCnt="9"/>
      <dgm:spPr/>
    </dgm:pt>
    <dgm:pt modelId="{E97542DB-F3BD-4924-BA3A-90CE73466441}" type="pres">
      <dgm:prSet presAssocID="{AFA21C52-9986-4F06-8E7C-562679EFD920}" presName="connTx" presStyleLbl="parChTrans1D2" presStyleIdx="7" presStyleCnt="9"/>
      <dgm:spPr/>
    </dgm:pt>
    <dgm:pt modelId="{311B330F-A159-41FB-99A6-A1E9DF6279AB}" type="pres">
      <dgm:prSet presAssocID="{8E778FE7-73AA-4B2D-8B06-CD42F61F7C22}" presName="root2" presStyleCnt="0"/>
      <dgm:spPr/>
    </dgm:pt>
    <dgm:pt modelId="{542FCB5C-FF1A-42BE-99C1-66958DA77F66}" type="pres">
      <dgm:prSet presAssocID="{8E778FE7-73AA-4B2D-8B06-CD42F61F7C22}" presName="LevelTwoTextNode" presStyleLbl="node2" presStyleIdx="7" presStyleCnt="9" custScaleX="206260">
        <dgm:presLayoutVars>
          <dgm:chPref val="3"/>
        </dgm:presLayoutVars>
      </dgm:prSet>
      <dgm:spPr/>
    </dgm:pt>
    <dgm:pt modelId="{4B2FF7C5-65C4-4DF6-8A27-A21117BC6150}" type="pres">
      <dgm:prSet presAssocID="{8E778FE7-73AA-4B2D-8B06-CD42F61F7C22}" presName="level3hierChild" presStyleCnt="0"/>
      <dgm:spPr/>
    </dgm:pt>
    <dgm:pt modelId="{0A1A5B56-6257-4DD1-912C-063A6858E452}" type="pres">
      <dgm:prSet presAssocID="{2D274027-9DFC-401F-8C8A-1EB2C1BDE5D9}" presName="conn2-1" presStyleLbl="parChTrans1D2" presStyleIdx="8" presStyleCnt="9"/>
      <dgm:spPr/>
    </dgm:pt>
    <dgm:pt modelId="{0C78355D-2DAE-48C3-A886-030CAD48419D}" type="pres">
      <dgm:prSet presAssocID="{2D274027-9DFC-401F-8C8A-1EB2C1BDE5D9}" presName="connTx" presStyleLbl="parChTrans1D2" presStyleIdx="8" presStyleCnt="9"/>
      <dgm:spPr/>
    </dgm:pt>
    <dgm:pt modelId="{D1707204-231D-4BF5-B178-DE645D01659E}" type="pres">
      <dgm:prSet presAssocID="{E0B2D640-F24C-4512-A4D6-DBC410BA2833}" presName="root2" presStyleCnt="0"/>
      <dgm:spPr/>
    </dgm:pt>
    <dgm:pt modelId="{1B4074E5-D14E-4983-9D5B-CB4B61D99B6A}" type="pres">
      <dgm:prSet presAssocID="{E0B2D640-F24C-4512-A4D6-DBC410BA2833}" presName="LevelTwoTextNode" presStyleLbl="node2" presStyleIdx="8" presStyleCnt="9" custScaleX="206260">
        <dgm:presLayoutVars>
          <dgm:chPref val="3"/>
        </dgm:presLayoutVars>
      </dgm:prSet>
      <dgm:spPr/>
    </dgm:pt>
    <dgm:pt modelId="{689F186A-22E7-4A4B-9DFD-A369C811A968}" type="pres">
      <dgm:prSet presAssocID="{E0B2D640-F24C-4512-A4D6-DBC410BA2833}" presName="level3hierChild" presStyleCnt="0"/>
      <dgm:spPr/>
    </dgm:pt>
  </dgm:ptLst>
  <dgm:cxnLst>
    <dgm:cxn modelId="{662F1703-E6F6-4EC5-98C8-DC5243F844E2}" srcId="{44B9BC23-96C9-4296-9652-8AA8152E243C}" destId="{A5AEBD8F-C9E9-41C7-88CB-3A6F55F7D74B}" srcOrd="0" destOrd="0" parTransId="{A144F946-4471-4976-93D8-1A1DF8F48504}" sibTransId="{CD4CFBBA-72A5-4A45-BA17-5DD8B8B78D46}"/>
    <dgm:cxn modelId="{2AD63D0E-B081-4D6C-B56C-65867075541E}" type="presOf" srcId="{388C35EC-3159-4877-B939-B048605120C6}" destId="{0E2E4C0E-F77A-422A-A3A2-D4117AAB7CAE}" srcOrd="1" destOrd="0" presId="urn:microsoft.com/office/officeart/2008/layout/HorizontalMultiLevelHierarchy"/>
    <dgm:cxn modelId="{8B699610-710A-483A-9A77-3A48E90A3F29}" type="presOf" srcId="{8C2FD5F8-E3FC-4A78-BC0F-879C3FFB0257}" destId="{8B1A07E9-ADBF-490A-8E39-7901733D9797}" srcOrd="0" destOrd="0" presId="urn:microsoft.com/office/officeart/2008/layout/HorizontalMultiLevelHierarchy"/>
    <dgm:cxn modelId="{C8E9D917-4C50-4F51-803B-1ABA762D9DF5}" type="presOf" srcId="{AFA21C52-9986-4F06-8E7C-562679EFD920}" destId="{BD6CA822-DC94-410C-BA76-B4F70312F173}" srcOrd="0" destOrd="0" presId="urn:microsoft.com/office/officeart/2008/layout/HorizontalMultiLevelHierarchy"/>
    <dgm:cxn modelId="{CE6ABD1A-50C6-4098-9B5E-032D6BEB88CB}" type="presOf" srcId="{A5AEBD8F-C9E9-41C7-88CB-3A6F55F7D74B}" destId="{9EFC4C68-63A1-480A-9C5D-97C44D36D0A8}" srcOrd="0" destOrd="0" presId="urn:microsoft.com/office/officeart/2008/layout/HorizontalMultiLevelHierarchy"/>
    <dgm:cxn modelId="{CBDAAB1C-A043-4168-AD8C-E579FCF50BE7}" type="presOf" srcId="{93F5E198-FC44-4E87-878F-416114495CA3}" destId="{16657BD6-190F-48DE-9269-9828EED053B0}" srcOrd="0" destOrd="0" presId="urn:microsoft.com/office/officeart/2008/layout/HorizontalMultiLevelHierarchy"/>
    <dgm:cxn modelId="{DDD2BB1D-F0A3-4077-97CB-F8C93B301960}" type="presOf" srcId="{12603B16-CCB3-4B1E-A341-33C96664D2CF}" destId="{833B23DE-990E-41F0-8E63-9B4D6A2F4A82}" srcOrd="0" destOrd="0" presId="urn:microsoft.com/office/officeart/2008/layout/HorizontalMultiLevelHierarchy"/>
    <dgm:cxn modelId="{5C602322-ED0B-4120-BB50-564700653F10}" srcId="{A5AEBD8F-C9E9-41C7-88CB-3A6F55F7D74B}" destId="{0206B119-EEF9-405A-8276-7F9FA5CDEDF8}" srcOrd="6" destOrd="0" parTransId="{A1E79DEF-760E-4655-A11B-C716F1B65E89}" sibTransId="{C1F1EFD4-FD0F-4365-B050-D1E742F3FB08}"/>
    <dgm:cxn modelId="{960A1925-6CA2-4915-81A6-6D21A1D9F3CA}" srcId="{A5AEBD8F-C9E9-41C7-88CB-3A6F55F7D74B}" destId="{8E778FE7-73AA-4B2D-8B06-CD42F61F7C22}" srcOrd="7" destOrd="0" parTransId="{AFA21C52-9986-4F06-8E7C-562679EFD920}" sibTransId="{FAD69FE6-381C-4042-ADC0-77450342000B}"/>
    <dgm:cxn modelId="{4AC9B227-D423-49B1-97FB-3DA664A4301E}" type="presOf" srcId="{38B80F76-9BD4-45FD-89EC-A8EBF18380E6}" destId="{1EDEC058-D904-44F2-901C-5BAE2F6D6F67}" srcOrd="1" destOrd="0" presId="urn:microsoft.com/office/officeart/2008/layout/HorizontalMultiLevelHierarchy"/>
    <dgm:cxn modelId="{753F6265-C070-4EA6-8022-64388E2540B4}" type="presOf" srcId="{44B9BC23-96C9-4296-9652-8AA8152E243C}" destId="{D2BAE147-7B35-4552-97A4-561FB4EF9927}" srcOrd="0" destOrd="0" presId="urn:microsoft.com/office/officeart/2008/layout/HorizontalMultiLevelHierarchy"/>
    <dgm:cxn modelId="{83B27B70-7368-4645-9204-16CF04E74A3D}" type="presOf" srcId="{F647B725-7FF1-424A-A69B-1AB716E3D67A}" destId="{7444FC09-1B22-4960-BAC0-21C7AE44B23B}" srcOrd="0" destOrd="0" presId="urn:microsoft.com/office/officeart/2008/layout/HorizontalMultiLevelHierarchy"/>
    <dgm:cxn modelId="{11497A71-658F-4D06-A69F-2C7A45C5C3E0}" srcId="{A5AEBD8F-C9E9-41C7-88CB-3A6F55F7D74B}" destId="{12603B16-CCB3-4B1E-A341-33C96664D2CF}" srcOrd="1" destOrd="0" parTransId="{38B80F76-9BD4-45FD-89EC-A8EBF18380E6}" sibTransId="{90927261-77FF-466C-BA32-7C441DB774B1}"/>
    <dgm:cxn modelId="{5092E272-5C1E-4D2E-B864-CC92B66B4B56}" type="presOf" srcId="{F97ACFE3-B48E-4AE4-9F28-CE9C86A8D116}" destId="{8FE5661E-8947-49B8-9BA3-B5BDC14B27F0}" srcOrd="1" destOrd="0" presId="urn:microsoft.com/office/officeart/2008/layout/HorizontalMultiLevelHierarchy"/>
    <dgm:cxn modelId="{3785E177-E7E4-4430-8BC4-0CD5292FC9E7}" srcId="{A5AEBD8F-C9E9-41C7-88CB-3A6F55F7D74B}" destId="{D37E104E-EE31-4F75-BE61-D16B654D3C2B}" srcOrd="3" destOrd="0" parTransId="{423C4EEE-AE03-4E05-9E15-109E50645574}" sibTransId="{2C19EAC3-33A6-4144-9D9A-6736E778B7E4}"/>
    <dgm:cxn modelId="{E864F658-BCCF-425E-A719-383F19804A96}" srcId="{A5AEBD8F-C9E9-41C7-88CB-3A6F55F7D74B}" destId="{71645270-A187-453C-B2CB-FF6E25CB5908}" srcOrd="5" destOrd="0" parTransId="{388C35EC-3159-4877-B939-B048605120C6}" sibTransId="{36EBAB4D-DC99-4474-AAC2-1FDA7A14CBB1}"/>
    <dgm:cxn modelId="{40EBC259-9E55-4B09-8CCF-CD12CC94D078}" type="presOf" srcId="{388C35EC-3159-4877-B939-B048605120C6}" destId="{FE8AB6F9-3891-4000-AE02-DC8C573C66D5}" srcOrd="0" destOrd="0" presId="urn:microsoft.com/office/officeart/2008/layout/HorizontalMultiLevelHierarchy"/>
    <dgm:cxn modelId="{C5DCBA7A-7FF3-4D28-A88B-5713A028D57C}" type="presOf" srcId="{93F5E198-FC44-4E87-878F-416114495CA3}" destId="{D369A875-DDB8-43C1-8A19-705C0281BA5E}" srcOrd="1" destOrd="0" presId="urn:microsoft.com/office/officeart/2008/layout/HorizontalMultiLevelHierarchy"/>
    <dgm:cxn modelId="{696A547F-D89A-47E3-9BF6-D48FF55DF859}" type="presOf" srcId="{D37E104E-EE31-4F75-BE61-D16B654D3C2B}" destId="{20631B0C-5510-47F4-8E96-CEAC8DCB07BE}" srcOrd="0" destOrd="0" presId="urn:microsoft.com/office/officeart/2008/layout/HorizontalMultiLevelHierarchy"/>
    <dgm:cxn modelId="{DF918783-428F-491A-B736-DEC049A465FB}" type="presOf" srcId="{096B3344-E83D-4F27-BA36-147374C57D1E}" destId="{0F0C29AE-CC22-4869-8CE9-13330C158A76}" srcOrd="0" destOrd="0" presId="urn:microsoft.com/office/officeart/2008/layout/HorizontalMultiLevelHierarchy"/>
    <dgm:cxn modelId="{ACB08E87-B291-446A-B5D1-06A846A360A5}" srcId="{A5AEBD8F-C9E9-41C7-88CB-3A6F55F7D74B}" destId="{E0B2D640-F24C-4512-A4D6-DBC410BA2833}" srcOrd="8" destOrd="0" parTransId="{2D274027-9DFC-401F-8C8A-1EB2C1BDE5D9}" sibTransId="{C1DFC8D1-F862-4B38-902B-20E28BF823D3}"/>
    <dgm:cxn modelId="{FAD57F90-435C-4C29-BBD3-782CD6E9DD0B}" type="presOf" srcId="{2D274027-9DFC-401F-8C8A-1EB2C1BDE5D9}" destId="{0A1A5B56-6257-4DD1-912C-063A6858E452}" srcOrd="0" destOrd="0" presId="urn:microsoft.com/office/officeart/2008/layout/HorizontalMultiLevelHierarchy"/>
    <dgm:cxn modelId="{2FE5B190-476C-48B4-9350-65066AA058C9}" type="presOf" srcId="{F97ACFE3-B48E-4AE4-9F28-CE9C86A8D116}" destId="{57FEA6AB-26C3-4F74-90BB-FCBD9C4BB99C}" srcOrd="0" destOrd="0" presId="urn:microsoft.com/office/officeart/2008/layout/HorizontalMultiLevelHierarchy"/>
    <dgm:cxn modelId="{5CC83692-1A35-4C81-A4BE-DF06D870A2E1}" type="presOf" srcId="{38B80F76-9BD4-45FD-89EC-A8EBF18380E6}" destId="{05B3077D-2F0D-4852-A8A6-984B98456425}" srcOrd="0" destOrd="0" presId="urn:microsoft.com/office/officeart/2008/layout/HorizontalMultiLevelHierarchy"/>
    <dgm:cxn modelId="{4FE5F694-76FA-4469-9E11-B0E69CC2AA6C}" srcId="{A5AEBD8F-C9E9-41C7-88CB-3A6F55F7D74B}" destId="{DEBAF17D-3389-483E-A84B-000049E583C1}" srcOrd="0" destOrd="0" parTransId="{93F5E198-FC44-4E87-878F-416114495CA3}" sibTransId="{D75D4B80-625E-4502-89C9-D1F49A946D5F}"/>
    <dgm:cxn modelId="{C5FF8099-D8FD-410F-A439-439A35B2A829}" type="presOf" srcId="{AFA21C52-9986-4F06-8E7C-562679EFD920}" destId="{E97542DB-F3BD-4924-BA3A-90CE73466441}" srcOrd="1" destOrd="0" presId="urn:microsoft.com/office/officeart/2008/layout/HorizontalMultiLevelHierarchy"/>
    <dgm:cxn modelId="{35576FA8-7C9B-43FE-A5FF-520E32D0C8A0}" srcId="{A5AEBD8F-C9E9-41C7-88CB-3A6F55F7D74B}" destId="{8C2FD5F8-E3FC-4A78-BC0F-879C3FFB0257}" srcOrd="4" destOrd="0" parTransId="{F97ACFE3-B48E-4AE4-9F28-CE9C86A8D116}" sibTransId="{3DE06642-1B6A-4EC3-AADC-6AE208A0DEDC}"/>
    <dgm:cxn modelId="{99D8A8B1-A65E-40B8-A137-72FFB3188293}" type="presOf" srcId="{0206B119-EEF9-405A-8276-7F9FA5CDEDF8}" destId="{3BD3030C-F47A-43D2-ABBD-B2ABD43A49F9}" srcOrd="0" destOrd="0" presId="urn:microsoft.com/office/officeart/2008/layout/HorizontalMultiLevelHierarchy"/>
    <dgm:cxn modelId="{221778C2-BA3A-4F08-8B18-8ADB9F60BA75}" type="presOf" srcId="{423C4EEE-AE03-4E05-9E15-109E50645574}" destId="{8EEF6385-1F35-46E6-A344-87665B97FFA2}" srcOrd="0" destOrd="0" presId="urn:microsoft.com/office/officeart/2008/layout/HorizontalMultiLevelHierarchy"/>
    <dgm:cxn modelId="{A07CADC2-CA8C-4075-B239-19DEFFEA1BD7}" type="presOf" srcId="{2D274027-9DFC-401F-8C8A-1EB2C1BDE5D9}" destId="{0C78355D-2DAE-48C3-A886-030CAD48419D}" srcOrd="1" destOrd="0" presId="urn:microsoft.com/office/officeart/2008/layout/HorizontalMultiLevelHierarchy"/>
    <dgm:cxn modelId="{547F4EC3-C05D-42AF-AAAF-7FDE0B13E81E}" type="presOf" srcId="{DEBAF17D-3389-483E-A84B-000049E583C1}" destId="{65998535-07E4-4390-A65E-FD1607649867}" srcOrd="0" destOrd="0" presId="urn:microsoft.com/office/officeart/2008/layout/HorizontalMultiLevelHierarchy"/>
    <dgm:cxn modelId="{DB701FD4-50A1-43B9-ABF5-069CCAC7809B}" srcId="{A5AEBD8F-C9E9-41C7-88CB-3A6F55F7D74B}" destId="{096B3344-E83D-4F27-BA36-147374C57D1E}" srcOrd="2" destOrd="0" parTransId="{F647B725-7FF1-424A-A69B-1AB716E3D67A}" sibTransId="{7BB5E2C1-F4A0-49FC-B38C-F87614F260DA}"/>
    <dgm:cxn modelId="{BABBE2D8-AF3E-4E3D-B2F0-A3190D2DB398}" type="presOf" srcId="{423C4EEE-AE03-4E05-9E15-109E50645574}" destId="{EFA103B1-0DA6-42D1-887A-13120F7DCBD8}" srcOrd="1" destOrd="0" presId="urn:microsoft.com/office/officeart/2008/layout/HorizontalMultiLevelHierarchy"/>
    <dgm:cxn modelId="{96FF6ADA-60E4-4A22-9939-9C71FD827C10}" type="presOf" srcId="{A1E79DEF-760E-4655-A11B-C716F1B65E89}" destId="{FE402FBB-BA61-40CA-8BA8-DD3029EB0962}" srcOrd="0" destOrd="0" presId="urn:microsoft.com/office/officeart/2008/layout/HorizontalMultiLevelHierarchy"/>
    <dgm:cxn modelId="{8F74EEDC-F511-4E44-85B4-49A6E24F58ED}" type="presOf" srcId="{8E778FE7-73AA-4B2D-8B06-CD42F61F7C22}" destId="{542FCB5C-FF1A-42BE-99C1-66958DA77F66}" srcOrd="0" destOrd="0" presId="urn:microsoft.com/office/officeart/2008/layout/HorizontalMultiLevelHierarchy"/>
    <dgm:cxn modelId="{864729E4-A704-45CB-B489-075830170B3E}" type="presOf" srcId="{E0B2D640-F24C-4512-A4D6-DBC410BA2833}" destId="{1B4074E5-D14E-4983-9D5B-CB4B61D99B6A}" srcOrd="0" destOrd="0" presId="urn:microsoft.com/office/officeart/2008/layout/HorizontalMultiLevelHierarchy"/>
    <dgm:cxn modelId="{6BF4C2EC-F2ED-4B47-A365-C14621FABBCA}" type="presOf" srcId="{A1E79DEF-760E-4655-A11B-C716F1B65E89}" destId="{6A2040D0-3D80-4CEF-9F8F-F4446DED561D}" srcOrd="1" destOrd="0" presId="urn:microsoft.com/office/officeart/2008/layout/HorizontalMultiLevelHierarchy"/>
    <dgm:cxn modelId="{5D77FCFA-C1BC-485E-844D-8C67558871C4}" type="presOf" srcId="{F647B725-7FF1-424A-A69B-1AB716E3D67A}" destId="{24DC08EA-B26F-4A91-87C1-19A29F217F7B}" srcOrd="1" destOrd="0" presId="urn:microsoft.com/office/officeart/2008/layout/HorizontalMultiLevelHierarchy"/>
    <dgm:cxn modelId="{F6145BFD-7FF8-4240-B7B3-E4E01DEBDAA7}" type="presOf" srcId="{71645270-A187-453C-B2CB-FF6E25CB5908}" destId="{22707E04-A2C1-4853-ADB5-0064E65726A5}" srcOrd="0" destOrd="0" presId="urn:microsoft.com/office/officeart/2008/layout/HorizontalMultiLevelHierarchy"/>
    <dgm:cxn modelId="{5C2C3E29-BC43-4F46-9EFA-E5B7E5888E6A}" type="presParOf" srcId="{D2BAE147-7B35-4552-97A4-561FB4EF9927}" destId="{4D74AAEA-BD78-4EB1-8B65-F0533AB75FD3}" srcOrd="0" destOrd="0" presId="urn:microsoft.com/office/officeart/2008/layout/HorizontalMultiLevelHierarchy"/>
    <dgm:cxn modelId="{ECEBF05F-3018-42FB-B9E0-BD662A967AFF}" type="presParOf" srcId="{4D74AAEA-BD78-4EB1-8B65-F0533AB75FD3}" destId="{9EFC4C68-63A1-480A-9C5D-97C44D36D0A8}" srcOrd="0" destOrd="0" presId="urn:microsoft.com/office/officeart/2008/layout/HorizontalMultiLevelHierarchy"/>
    <dgm:cxn modelId="{AFF846A5-F38F-4E8B-8B60-60A007B65247}" type="presParOf" srcId="{4D74AAEA-BD78-4EB1-8B65-F0533AB75FD3}" destId="{D279ED19-ADD0-400E-BF26-649E929D1EF7}" srcOrd="1" destOrd="0" presId="urn:microsoft.com/office/officeart/2008/layout/HorizontalMultiLevelHierarchy"/>
    <dgm:cxn modelId="{78DE9729-F6AB-46E1-A96B-42252BABB80D}" type="presParOf" srcId="{D279ED19-ADD0-400E-BF26-649E929D1EF7}" destId="{16657BD6-190F-48DE-9269-9828EED053B0}" srcOrd="0" destOrd="0" presId="urn:microsoft.com/office/officeart/2008/layout/HorizontalMultiLevelHierarchy"/>
    <dgm:cxn modelId="{12161057-2586-4766-A2DA-6EA5C5C32E88}" type="presParOf" srcId="{16657BD6-190F-48DE-9269-9828EED053B0}" destId="{D369A875-DDB8-43C1-8A19-705C0281BA5E}" srcOrd="0" destOrd="0" presId="urn:microsoft.com/office/officeart/2008/layout/HorizontalMultiLevelHierarchy"/>
    <dgm:cxn modelId="{74709F39-F088-4478-B6CE-DDDEA809A529}" type="presParOf" srcId="{D279ED19-ADD0-400E-BF26-649E929D1EF7}" destId="{9EB18687-B157-4E0E-AF0E-68F9E0BEA408}" srcOrd="1" destOrd="0" presId="urn:microsoft.com/office/officeart/2008/layout/HorizontalMultiLevelHierarchy"/>
    <dgm:cxn modelId="{B6A58610-05F1-4424-B989-7AF568BB54A2}" type="presParOf" srcId="{9EB18687-B157-4E0E-AF0E-68F9E0BEA408}" destId="{65998535-07E4-4390-A65E-FD1607649867}" srcOrd="0" destOrd="0" presId="urn:microsoft.com/office/officeart/2008/layout/HorizontalMultiLevelHierarchy"/>
    <dgm:cxn modelId="{4774263E-6CCF-4A24-A7BC-BA04B8F4B34D}" type="presParOf" srcId="{9EB18687-B157-4E0E-AF0E-68F9E0BEA408}" destId="{4D741552-B145-4684-AF41-5148E60A09B0}" srcOrd="1" destOrd="0" presId="urn:microsoft.com/office/officeart/2008/layout/HorizontalMultiLevelHierarchy"/>
    <dgm:cxn modelId="{25E163AF-4F3D-4AFE-BFAD-58CCC0C06CE0}" type="presParOf" srcId="{D279ED19-ADD0-400E-BF26-649E929D1EF7}" destId="{05B3077D-2F0D-4852-A8A6-984B98456425}" srcOrd="2" destOrd="0" presId="urn:microsoft.com/office/officeart/2008/layout/HorizontalMultiLevelHierarchy"/>
    <dgm:cxn modelId="{AFCE2ACB-D101-4062-A3CA-4D706FBB46B0}" type="presParOf" srcId="{05B3077D-2F0D-4852-A8A6-984B98456425}" destId="{1EDEC058-D904-44F2-901C-5BAE2F6D6F67}" srcOrd="0" destOrd="0" presId="urn:microsoft.com/office/officeart/2008/layout/HorizontalMultiLevelHierarchy"/>
    <dgm:cxn modelId="{10643273-0E81-48C0-976B-C2B9FA83BA99}" type="presParOf" srcId="{D279ED19-ADD0-400E-BF26-649E929D1EF7}" destId="{7CE53EFF-AA1D-4464-A26A-678A3D139A50}" srcOrd="3" destOrd="0" presId="urn:microsoft.com/office/officeart/2008/layout/HorizontalMultiLevelHierarchy"/>
    <dgm:cxn modelId="{524CE75C-3181-433B-A55E-4442F669FB94}" type="presParOf" srcId="{7CE53EFF-AA1D-4464-A26A-678A3D139A50}" destId="{833B23DE-990E-41F0-8E63-9B4D6A2F4A82}" srcOrd="0" destOrd="0" presId="urn:microsoft.com/office/officeart/2008/layout/HorizontalMultiLevelHierarchy"/>
    <dgm:cxn modelId="{8F1C0FFC-4D1E-4BEC-9F46-B835B0213864}" type="presParOf" srcId="{7CE53EFF-AA1D-4464-A26A-678A3D139A50}" destId="{26498405-9E49-48A2-A3BE-D52C01BE13C8}" srcOrd="1" destOrd="0" presId="urn:microsoft.com/office/officeart/2008/layout/HorizontalMultiLevelHierarchy"/>
    <dgm:cxn modelId="{3FAF1188-D160-4EC6-BA9F-5932BC8AAF74}" type="presParOf" srcId="{D279ED19-ADD0-400E-BF26-649E929D1EF7}" destId="{7444FC09-1B22-4960-BAC0-21C7AE44B23B}" srcOrd="4" destOrd="0" presId="urn:microsoft.com/office/officeart/2008/layout/HorizontalMultiLevelHierarchy"/>
    <dgm:cxn modelId="{8A9BC912-C807-4AEB-97ED-B7F968961766}" type="presParOf" srcId="{7444FC09-1B22-4960-BAC0-21C7AE44B23B}" destId="{24DC08EA-B26F-4A91-87C1-19A29F217F7B}" srcOrd="0" destOrd="0" presId="urn:microsoft.com/office/officeart/2008/layout/HorizontalMultiLevelHierarchy"/>
    <dgm:cxn modelId="{BDA8561C-6BC8-4EDF-B960-A05BA8F10A7F}" type="presParOf" srcId="{D279ED19-ADD0-400E-BF26-649E929D1EF7}" destId="{A139DB6F-A899-4B6F-96DA-C72DDF43E91C}" srcOrd="5" destOrd="0" presId="urn:microsoft.com/office/officeart/2008/layout/HorizontalMultiLevelHierarchy"/>
    <dgm:cxn modelId="{737BBBCA-1A7F-4239-9461-CFD514F6CA39}" type="presParOf" srcId="{A139DB6F-A899-4B6F-96DA-C72DDF43E91C}" destId="{0F0C29AE-CC22-4869-8CE9-13330C158A76}" srcOrd="0" destOrd="0" presId="urn:microsoft.com/office/officeart/2008/layout/HorizontalMultiLevelHierarchy"/>
    <dgm:cxn modelId="{20179629-4C1F-4945-AFCD-CE8AB77B1944}" type="presParOf" srcId="{A139DB6F-A899-4B6F-96DA-C72DDF43E91C}" destId="{D8D5FAC1-DEEA-4D31-B132-3EC0DC794927}" srcOrd="1" destOrd="0" presId="urn:microsoft.com/office/officeart/2008/layout/HorizontalMultiLevelHierarchy"/>
    <dgm:cxn modelId="{C42A297A-08B3-4828-8740-93A0EDE7C96F}" type="presParOf" srcId="{D279ED19-ADD0-400E-BF26-649E929D1EF7}" destId="{8EEF6385-1F35-46E6-A344-87665B97FFA2}" srcOrd="6" destOrd="0" presId="urn:microsoft.com/office/officeart/2008/layout/HorizontalMultiLevelHierarchy"/>
    <dgm:cxn modelId="{38F64FFE-555B-40DE-A4D5-373820AC3768}" type="presParOf" srcId="{8EEF6385-1F35-46E6-A344-87665B97FFA2}" destId="{EFA103B1-0DA6-42D1-887A-13120F7DCBD8}" srcOrd="0" destOrd="0" presId="urn:microsoft.com/office/officeart/2008/layout/HorizontalMultiLevelHierarchy"/>
    <dgm:cxn modelId="{EADF9936-815A-44EB-9E96-18ECDCA8866B}" type="presParOf" srcId="{D279ED19-ADD0-400E-BF26-649E929D1EF7}" destId="{1BE181FD-774F-45F8-9E8D-8628FA2E06A6}" srcOrd="7" destOrd="0" presId="urn:microsoft.com/office/officeart/2008/layout/HorizontalMultiLevelHierarchy"/>
    <dgm:cxn modelId="{342D3531-5756-4D43-9003-3D584BC2AD23}" type="presParOf" srcId="{1BE181FD-774F-45F8-9E8D-8628FA2E06A6}" destId="{20631B0C-5510-47F4-8E96-CEAC8DCB07BE}" srcOrd="0" destOrd="0" presId="urn:microsoft.com/office/officeart/2008/layout/HorizontalMultiLevelHierarchy"/>
    <dgm:cxn modelId="{253573C6-A6C9-4F7E-9CC2-27713E902625}" type="presParOf" srcId="{1BE181FD-774F-45F8-9E8D-8628FA2E06A6}" destId="{D937234C-CA11-4047-B6CB-6209671E371B}" srcOrd="1" destOrd="0" presId="urn:microsoft.com/office/officeart/2008/layout/HorizontalMultiLevelHierarchy"/>
    <dgm:cxn modelId="{E5D8BE88-8805-4642-BF02-9D8931860962}" type="presParOf" srcId="{D279ED19-ADD0-400E-BF26-649E929D1EF7}" destId="{57FEA6AB-26C3-4F74-90BB-FCBD9C4BB99C}" srcOrd="8" destOrd="0" presId="urn:microsoft.com/office/officeart/2008/layout/HorizontalMultiLevelHierarchy"/>
    <dgm:cxn modelId="{E25BB7AD-7E66-47EB-B090-5A8D0959062E}" type="presParOf" srcId="{57FEA6AB-26C3-4F74-90BB-FCBD9C4BB99C}" destId="{8FE5661E-8947-49B8-9BA3-B5BDC14B27F0}" srcOrd="0" destOrd="0" presId="urn:microsoft.com/office/officeart/2008/layout/HorizontalMultiLevelHierarchy"/>
    <dgm:cxn modelId="{D66DD9E1-88DF-4FF5-8E9D-93B6CA416796}" type="presParOf" srcId="{D279ED19-ADD0-400E-BF26-649E929D1EF7}" destId="{F80FD294-8EC4-4A88-9C41-60937E11E65A}" srcOrd="9" destOrd="0" presId="urn:microsoft.com/office/officeart/2008/layout/HorizontalMultiLevelHierarchy"/>
    <dgm:cxn modelId="{95203E60-7C5B-4246-8DAF-3DDDD8739468}" type="presParOf" srcId="{F80FD294-8EC4-4A88-9C41-60937E11E65A}" destId="{8B1A07E9-ADBF-490A-8E39-7901733D9797}" srcOrd="0" destOrd="0" presId="urn:microsoft.com/office/officeart/2008/layout/HorizontalMultiLevelHierarchy"/>
    <dgm:cxn modelId="{5ACAA010-F286-4F9A-B78D-B87086C9A618}" type="presParOf" srcId="{F80FD294-8EC4-4A88-9C41-60937E11E65A}" destId="{C0350AD3-C1EF-41F3-B989-E889CAEC99D8}" srcOrd="1" destOrd="0" presId="urn:microsoft.com/office/officeart/2008/layout/HorizontalMultiLevelHierarchy"/>
    <dgm:cxn modelId="{548ADBD2-8E82-4E88-99BB-10D086271588}" type="presParOf" srcId="{D279ED19-ADD0-400E-BF26-649E929D1EF7}" destId="{FE8AB6F9-3891-4000-AE02-DC8C573C66D5}" srcOrd="10" destOrd="0" presId="urn:microsoft.com/office/officeart/2008/layout/HorizontalMultiLevelHierarchy"/>
    <dgm:cxn modelId="{EA1A3D69-F7A0-4F0B-BC08-D4C9F273D8E3}" type="presParOf" srcId="{FE8AB6F9-3891-4000-AE02-DC8C573C66D5}" destId="{0E2E4C0E-F77A-422A-A3A2-D4117AAB7CAE}" srcOrd="0" destOrd="0" presId="urn:microsoft.com/office/officeart/2008/layout/HorizontalMultiLevelHierarchy"/>
    <dgm:cxn modelId="{F548D23E-F2EC-46E4-8FCE-5E06A608473D}" type="presParOf" srcId="{D279ED19-ADD0-400E-BF26-649E929D1EF7}" destId="{FD65AE1B-2DFC-4FB7-8DA3-0535A3245232}" srcOrd="11" destOrd="0" presId="urn:microsoft.com/office/officeart/2008/layout/HorizontalMultiLevelHierarchy"/>
    <dgm:cxn modelId="{DD282644-F8DC-4A39-8CF2-FC2C91D54034}" type="presParOf" srcId="{FD65AE1B-2DFC-4FB7-8DA3-0535A3245232}" destId="{22707E04-A2C1-4853-ADB5-0064E65726A5}" srcOrd="0" destOrd="0" presId="urn:microsoft.com/office/officeart/2008/layout/HorizontalMultiLevelHierarchy"/>
    <dgm:cxn modelId="{4D388087-9B7C-4A47-84FC-F0878068907C}" type="presParOf" srcId="{FD65AE1B-2DFC-4FB7-8DA3-0535A3245232}" destId="{E810B6E7-BB08-4DB2-8902-3243E7A2912B}" srcOrd="1" destOrd="0" presId="urn:microsoft.com/office/officeart/2008/layout/HorizontalMultiLevelHierarchy"/>
    <dgm:cxn modelId="{09D86D4A-65FB-48D3-A0A9-0B68E7234EA8}" type="presParOf" srcId="{D279ED19-ADD0-400E-BF26-649E929D1EF7}" destId="{FE402FBB-BA61-40CA-8BA8-DD3029EB0962}" srcOrd="12" destOrd="0" presId="urn:microsoft.com/office/officeart/2008/layout/HorizontalMultiLevelHierarchy"/>
    <dgm:cxn modelId="{4573BC33-BF03-4657-A091-F66F572ACF6D}" type="presParOf" srcId="{FE402FBB-BA61-40CA-8BA8-DD3029EB0962}" destId="{6A2040D0-3D80-4CEF-9F8F-F4446DED561D}" srcOrd="0" destOrd="0" presId="urn:microsoft.com/office/officeart/2008/layout/HorizontalMultiLevelHierarchy"/>
    <dgm:cxn modelId="{1D70171E-EDAF-466B-AB56-85819F8FF269}" type="presParOf" srcId="{D279ED19-ADD0-400E-BF26-649E929D1EF7}" destId="{5E697459-58C6-4F66-8DD9-332473AB2D74}" srcOrd="13" destOrd="0" presId="urn:microsoft.com/office/officeart/2008/layout/HorizontalMultiLevelHierarchy"/>
    <dgm:cxn modelId="{7F743FBF-E862-4FD6-A17E-5DB73D0ED721}" type="presParOf" srcId="{5E697459-58C6-4F66-8DD9-332473AB2D74}" destId="{3BD3030C-F47A-43D2-ABBD-B2ABD43A49F9}" srcOrd="0" destOrd="0" presId="urn:microsoft.com/office/officeart/2008/layout/HorizontalMultiLevelHierarchy"/>
    <dgm:cxn modelId="{3133CE65-040A-4247-8C8E-877D051332BF}" type="presParOf" srcId="{5E697459-58C6-4F66-8DD9-332473AB2D74}" destId="{D1A1A3F9-BCBE-431D-BD7C-AC15A153A0C7}" srcOrd="1" destOrd="0" presId="urn:microsoft.com/office/officeart/2008/layout/HorizontalMultiLevelHierarchy"/>
    <dgm:cxn modelId="{AF1AB415-D696-4CB3-BF3A-BE6BEBA5BB23}" type="presParOf" srcId="{D279ED19-ADD0-400E-BF26-649E929D1EF7}" destId="{BD6CA822-DC94-410C-BA76-B4F70312F173}" srcOrd="14" destOrd="0" presId="urn:microsoft.com/office/officeart/2008/layout/HorizontalMultiLevelHierarchy"/>
    <dgm:cxn modelId="{EE1A27AC-5479-447E-979C-E123DAC98475}" type="presParOf" srcId="{BD6CA822-DC94-410C-BA76-B4F70312F173}" destId="{E97542DB-F3BD-4924-BA3A-90CE73466441}" srcOrd="0" destOrd="0" presId="urn:microsoft.com/office/officeart/2008/layout/HorizontalMultiLevelHierarchy"/>
    <dgm:cxn modelId="{C7DAE1E5-76F6-449E-A322-9262011BB4DA}" type="presParOf" srcId="{D279ED19-ADD0-400E-BF26-649E929D1EF7}" destId="{311B330F-A159-41FB-99A6-A1E9DF6279AB}" srcOrd="15" destOrd="0" presId="urn:microsoft.com/office/officeart/2008/layout/HorizontalMultiLevelHierarchy"/>
    <dgm:cxn modelId="{687BA236-1C1F-4C7D-BBBE-A03466FD5BA4}" type="presParOf" srcId="{311B330F-A159-41FB-99A6-A1E9DF6279AB}" destId="{542FCB5C-FF1A-42BE-99C1-66958DA77F66}" srcOrd="0" destOrd="0" presId="urn:microsoft.com/office/officeart/2008/layout/HorizontalMultiLevelHierarchy"/>
    <dgm:cxn modelId="{1C79A399-A9A4-451D-9A7E-23927CEC52AA}" type="presParOf" srcId="{311B330F-A159-41FB-99A6-A1E9DF6279AB}" destId="{4B2FF7C5-65C4-4DF6-8A27-A21117BC6150}" srcOrd="1" destOrd="0" presId="urn:microsoft.com/office/officeart/2008/layout/HorizontalMultiLevelHierarchy"/>
    <dgm:cxn modelId="{CA7F8A8E-0DF0-4279-883E-202ED57F616F}" type="presParOf" srcId="{D279ED19-ADD0-400E-BF26-649E929D1EF7}" destId="{0A1A5B56-6257-4DD1-912C-063A6858E452}" srcOrd="16" destOrd="0" presId="urn:microsoft.com/office/officeart/2008/layout/HorizontalMultiLevelHierarchy"/>
    <dgm:cxn modelId="{C7DC41C7-A8D0-4F68-8651-C1E5F13B5726}" type="presParOf" srcId="{0A1A5B56-6257-4DD1-912C-063A6858E452}" destId="{0C78355D-2DAE-48C3-A886-030CAD48419D}" srcOrd="0" destOrd="0" presId="urn:microsoft.com/office/officeart/2008/layout/HorizontalMultiLevelHierarchy"/>
    <dgm:cxn modelId="{22A224AB-88B2-4E3C-95F9-668DD81EDE35}" type="presParOf" srcId="{D279ED19-ADD0-400E-BF26-649E929D1EF7}" destId="{D1707204-231D-4BF5-B178-DE645D01659E}" srcOrd="17" destOrd="0" presId="urn:microsoft.com/office/officeart/2008/layout/HorizontalMultiLevelHierarchy"/>
    <dgm:cxn modelId="{7AD26E7B-C855-4FCC-BD4B-9DD0B3089594}" type="presParOf" srcId="{D1707204-231D-4BF5-B178-DE645D01659E}" destId="{1B4074E5-D14E-4983-9D5B-CB4B61D99B6A}" srcOrd="0" destOrd="0" presId="urn:microsoft.com/office/officeart/2008/layout/HorizontalMultiLevelHierarchy"/>
    <dgm:cxn modelId="{12448D13-5C6A-42DA-8F29-7D08B2C4AF36}" type="presParOf" srcId="{D1707204-231D-4BF5-B178-DE645D01659E}" destId="{689F186A-22E7-4A4B-9DFD-A369C811A968}"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A5B56-6257-4DD1-912C-063A6858E452}">
      <dsp:nvSpPr>
        <dsp:cNvPr id="0" name=""/>
        <dsp:cNvSpPr/>
      </dsp:nvSpPr>
      <dsp:spPr>
        <a:xfrm>
          <a:off x="1719465" y="2592484"/>
          <a:ext cx="1105176" cy="2374722"/>
        </a:xfrm>
        <a:custGeom>
          <a:avLst/>
          <a:gdLst/>
          <a:ahLst/>
          <a:cxnLst/>
          <a:rect l="0" t="0" r="0" b="0"/>
          <a:pathLst>
            <a:path>
              <a:moveTo>
                <a:pt x="0" y="0"/>
              </a:moveTo>
              <a:lnTo>
                <a:pt x="552588" y="0"/>
              </a:lnTo>
              <a:lnTo>
                <a:pt x="552588" y="2374722"/>
              </a:lnTo>
              <a:lnTo>
                <a:pt x="1105176" y="23747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2206571" y="3714363"/>
        <a:ext cx="130964" cy="130964"/>
      </dsp:txXfrm>
    </dsp:sp>
    <dsp:sp modelId="{BD6CA822-DC94-410C-BA76-B4F70312F173}">
      <dsp:nvSpPr>
        <dsp:cNvPr id="0" name=""/>
        <dsp:cNvSpPr/>
      </dsp:nvSpPr>
      <dsp:spPr>
        <a:xfrm>
          <a:off x="1719465" y="2592484"/>
          <a:ext cx="1105176" cy="1783977"/>
        </a:xfrm>
        <a:custGeom>
          <a:avLst/>
          <a:gdLst/>
          <a:ahLst/>
          <a:cxnLst/>
          <a:rect l="0" t="0" r="0" b="0"/>
          <a:pathLst>
            <a:path>
              <a:moveTo>
                <a:pt x="0" y="0"/>
              </a:moveTo>
              <a:lnTo>
                <a:pt x="552588" y="0"/>
              </a:lnTo>
              <a:lnTo>
                <a:pt x="552588" y="1783977"/>
              </a:lnTo>
              <a:lnTo>
                <a:pt x="1105176" y="17839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2219589" y="3432009"/>
        <a:ext cx="104928" cy="104928"/>
      </dsp:txXfrm>
    </dsp:sp>
    <dsp:sp modelId="{FE402FBB-BA61-40CA-8BA8-DD3029EB0962}">
      <dsp:nvSpPr>
        <dsp:cNvPr id="0" name=""/>
        <dsp:cNvSpPr/>
      </dsp:nvSpPr>
      <dsp:spPr>
        <a:xfrm>
          <a:off x="1719465" y="2592484"/>
          <a:ext cx="1105176" cy="1193231"/>
        </a:xfrm>
        <a:custGeom>
          <a:avLst/>
          <a:gdLst/>
          <a:ahLst/>
          <a:cxnLst/>
          <a:rect l="0" t="0" r="0" b="0"/>
          <a:pathLst>
            <a:path>
              <a:moveTo>
                <a:pt x="0" y="0"/>
              </a:moveTo>
              <a:lnTo>
                <a:pt x="552588" y="0"/>
              </a:lnTo>
              <a:lnTo>
                <a:pt x="552588" y="1193231"/>
              </a:lnTo>
              <a:lnTo>
                <a:pt x="1105176" y="11932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231393" y="3148440"/>
        <a:ext cx="81320" cy="81320"/>
      </dsp:txXfrm>
    </dsp:sp>
    <dsp:sp modelId="{FE8AB6F9-3891-4000-AE02-DC8C573C66D5}">
      <dsp:nvSpPr>
        <dsp:cNvPr id="0" name=""/>
        <dsp:cNvSpPr/>
      </dsp:nvSpPr>
      <dsp:spPr>
        <a:xfrm>
          <a:off x="1719465" y="2592484"/>
          <a:ext cx="1105176" cy="602485"/>
        </a:xfrm>
        <a:custGeom>
          <a:avLst/>
          <a:gdLst/>
          <a:ahLst/>
          <a:cxnLst/>
          <a:rect l="0" t="0" r="0" b="0"/>
          <a:pathLst>
            <a:path>
              <a:moveTo>
                <a:pt x="0" y="0"/>
              </a:moveTo>
              <a:lnTo>
                <a:pt x="552588" y="0"/>
              </a:lnTo>
              <a:lnTo>
                <a:pt x="552588" y="602485"/>
              </a:lnTo>
              <a:lnTo>
                <a:pt x="1105176" y="6024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240585" y="2862259"/>
        <a:ext cx="62936" cy="62936"/>
      </dsp:txXfrm>
    </dsp:sp>
    <dsp:sp modelId="{57FEA6AB-26C3-4F74-90BB-FCBD9C4BB99C}">
      <dsp:nvSpPr>
        <dsp:cNvPr id="0" name=""/>
        <dsp:cNvSpPr/>
      </dsp:nvSpPr>
      <dsp:spPr>
        <a:xfrm>
          <a:off x="1719465" y="2546764"/>
          <a:ext cx="1105176" cy="91440"/>
        </a:xfrm>
        <a:custGeom>
          <a:avLst/>
          <a:gdLst/>
          <a:ahLst/>
          <a:cxnLst/>
          <a:rect l="0" t="0" r="0" b="0"/>
          <a:pathLst>
            <a:path>
              <a:moveTo>
                <a:pt x="0" y="45720"/>
              </a:moveTo>
              <a:lnTo>
                <a:pt x="552588" y="45720"/>
              </a:lnTo>
              <a:lnTo>
                <a:pt x="552588" y="57460"/>
              </a:lnTo>
              <a:lnTo>
                <a:pt x="1105176" y="574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244422" y="2564853"/>
        <a:ext cx="55261" cy="55261"/>
      </dsp:txXfrm>
    </dsp:sp>
    <dsp:sp modelId="{8EEF6385-1F35-46E6-A344-87665B97FFA2}">
      <dsp:nvSpPr>
        <dsp:cNvPr id="0" name=""/>
        <dsp:cNvSpPr/>
      </dsp:nvSpPr>
      <dsp:spPr>
        <a:xfrm>
          <a:off x="1719465" y="2013479"/>
          <a:ext cx="1105176" cy="579005"/>
        </a:xfrm>
        <a:custGeom>
          <a:avLst/>
          <a:gdLst/>
          <a:ahLst/>
          <a:cxnLst/>
          <a:rect l="0" t="0" r="0" b="0"/>
          <a:pathLst>
            <a:path>
              <a:moveTo>
                <a:pt x="0" y="579005"/>
              </a:moveTo>
              <a:lnTo>
                <a:pt x="552588" y="579005"/>
              </a:lnTo>
              <a:lnTo>
                <a:pt x="552588" y="0"/>
              </a:lnTo>
              <a:lnTo>
                <a:pt x="110517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240862" y="2271790"/>
        <a:ext cx="62383" cy="62383"/>
      </dsp:txXfrm>
    </dsp:sp>
    <dsp:sp modelId="{7444FC09-1B22-4960-BAC0-21C7AE44B23B}">
      <dsp:nvSpPr>
        <dsp:cNvPr id="0" name=""/>
        <dsp:cNvSpPr/>
      </dsp:nvSpPr>
      <dsp:spPr>
        <a:xfrm>
          <a:off x="1719465" y="1422733"/>
          <a:ext cx="1105176" cy="1169751"/>
        </a:xfrm>
        <a:custGeom>
          <a:avLst/>
          <a:gdLst/>
          <a:ahLst/>
          <a:cxnLst/>
          <a:rect l="0" t="0" r="0" b="0"/>
          <a:pathLst>
            <a:path>
              <a:moveTo>
                <a:pt x="0" y="1169751"/>
              </a:moveTo>
              <a:lnTo>
                <a:pt x="552588" y="1169751"/>
              </a:lnTo>
              <a:lnTo>
                <a:pt x="552588" y="0"/>
              </a:lnTo>
              <a:lnTo>
                <a:pt x="110517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231822" y="1967377"/>
        <a:ext cx="80463" cy="80463"/>
      </dsp:txXfrm>
    </dsp:sp>
    <dsp:sp modelId="{05B3077D-2F0D-4852-A8A6-984B98456425}">
      <dsp:nvSpPr>
        <dsp:cNvPr id="0" name=""/>
        <dsp:cNvSpPr/>
      </dsp:nvSpPr>
      <dsp:spPr>
        <a:xfrm>
          <a:off x="1719465" y="831988"/>
          <a:ext cx="1105176" cy="1760496"/>
        </a:xfrm>
        <a:custGeom>
          <a:avLst/>
          <a:gdLst/>
          <a:ahLst/>
          <a:cxnLst/>
          <a:rect l="0" t="0" r="0" b="0"/>
          <a:pathLst>
            <a:path>
              <a:moveTo>
                <a:pt x="0" y="1760496"/>
              </a:moveTo>
              <a:lnTo>
                <a:pt x="552588" y="1760496"/>
              </a:lnTo>
              <a:lnTo>
                <a:pt x="552588" y="0"/>
              </a:lnTo>
              <a:lnTo>
                <a:pt x="110517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2220087" y="1660270"/>
        <a:ext cx="103932" cy="103932"/>
      </dsp:txXfrm>
    </dsp:sp>
    <dsp:sp modelId="{16657BD6-190F-48DE-9269-9828EED053B0}">
      <dsp:nvSpPr>
        <dsp:cNvPr id="0" name=""/>
        <dsp:cNvSpPr/>
      </dsp:nvSpPr>
      <dsp:spPr>
        <a:xfrm>
          <a:off x="1719465" y="270557"/>
          <a:ext cx="1096340" cy="2321927"/>
        </a:xfrm>
        <a:custGeom>
          <a:avLst/>
          <a:gdLst/>
          <a:ahLst/>
          <a:cxnLst/>
          <a:rect l="0" t="0" r="0" b="0"/>
          <a:pathLst>
            <a:path>
              <a:moveTo>
                <a:pt x="0" y="2321927"/>
              </a:moveTo>
              <a:lnTo>
                <a:pt x="548170" y="2321927"/>
              </a:lnTo>
              <a:lnTo>
                <a:pt x="548170" y="0"/>
              </a:lnTo>
              <a:lnTo>
                <a:pt x="109634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2203442" y="1367327"/>
        <a:ext cx="128387" cy="128387"/>
      </dsp:txXfrm>
    </dsp:sp>
    <dsp:sp modelId="{9EFC4C68-63A1-480A-9C5D-97C44D36D0A8}">
      <dsp:nvSpPr>
        <dsp:cNvPr id="0" name=""/>
        <dsp:cNvSpPr/>
      </dsp:nvSpPr>
      <dsp:spPr>
        <a:xfrm>
          <a:off x="144827" y="1981819"/>
          <a:ext cx="1927945" cy="12213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Office of the Regional Administrator</a:t>
          </a:r>
        </a:p>
      </dsp:txBody>
      <dsp:txXfrm>
        <a:off x="144827" y="1981819"/>
        <a:ext cx="1927945" cy="1221331"/>
      </dsp:txXfrm>
    </dsp:sp>
    <dsp:sp modelId="{65998535-07E4-4390-A65E-FD1607649867}">
      <dsp:nvSpPr>
        <dsp:cNvPr id="0" name=""/>
        <dsp:cNvSpPr/>
      </dsp:nvSpPr>
      <dsp:spPr>
        <a:xfrm>
          <a:off x="2815806" y="34259"/>
          <a:ext cx="3197270" cy="472596"/>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Gulf of Mexico Division</a:t>
          </a:r>
        </a:p>
      </dsp:txBody>
      <dsp:txXfrm>
        <a:off x="2815806" y="34259"/>
        <a:ext cx="3197270" cy="472596"/>
      </dsp:txXfrm>
    </dsp:sp>
    <dsp:sp modelId="{833B23DE-990E-41F0-8E63-9B4D6A2F4A82}">
      <dsp:nvSpPr>
        <dsp:cNvPr id="0" name=""/>
        <dsp:cNvSpPr/>
      </dsp:nvSpPr>
      <dsp:spPr>
        <a:xfrm>
          <a:off x="2824642" y="595689"/>
          <a:ext cx="3197270" cy="472596"/>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Office of Regional Counsel</a:t>
          </a:r>
        </a:p>
      </dsp:txBody>
      <dsp:txXfrm>
        <a:off x="2824642" y="595689"/>
        <a:ext cx="3197270" cy="472596"/>
      </dsp:txXfrm>
    </dsp:sp>
    <dsp:sp modelId="{0F0C29AE-CC22-4869-8CE9-13330C158A76}">
      <dsp:nvSpPr>
        <dsp:cNvPr id="0" name=""/>
        <dsp:cNvSpPr/>
      </dsp:nvSpPr>
      <dsp:spPr>
        <a:xfrm>
          <a:off x="2824642" y="1186435"/>
          <a:ext cx="3197270" cy="472596"/>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Mission Support Division</a:t>
          </a:r>
        </a:p>
      </dsp:txBody>
      <dsp:txXfrm>
        <a:off x="2824642" y="1186435"/>
        <a:ext cx="3197270" cy="472596"/>
      </dsp:txXfrm>
    </dsp:sp>
    <dsp:sp modelId="{20631B0C-5510-47F4-8E96-CEAC8DCB07BE}">
      <dsp:nvSpPr>
        <dsp:cNvPr id="0" name=""/>
        <dsp:cNvSpPr/>
      </dsp:nvSpPr>
      <dsp:spPr>
        <a:xfrm>
          <a:off x="2824642" y="1777181"/>
          <a:ext cx="3197270" cy="472596"/>
        </a:xfrm>
        <a:prstGeom prst="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Lab Services and Applied Sciences Division</a:t>
          </a:r>
        </a:p>
      </dsp:txBody>
      <dsp:txXfrm>
        <a:off x="2824642" y="1777181"/>
        <a:ext cx="3197270" cy="472596"/>
      </dsp:txXfrm>
    </dsp:sp>
    <dsp:sp modelId="{8B1A07E9-ADBF-490A-8E39-7901733D9797}">
      <dsp:nvSpPr>
        <dsp:cNvPr id="0" name=""/>
        <dsp:cNvSpPr/>
      </dsp:nvSpPr>
      <dsp:spPr>
        <a:xfrm>
          <a:off x="2824642" y="2367926"/>
          <a:ext cx="3197270" cy="4725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Enforcement &amp; Compliance Assurance Division</a:t>
          </a:r>
        </a:p>
      </dsp:txBody>
      <dsp:txXfrm>
        <a:off x="2824642" y="2367926"/>
        <a:ext cx="3197270" cy="472596"/>
      </dsp:txXfrm>
    </dsp:sp>
    <dsp:sp modelId="{22707E04-A2C1-4853-ADB5-0064E65726A5}">
      <dsp:nvSpPr>
        <dsp:cNvPr id="0" name=""/>
        <dsp:cNvSpPr/>
      </dsp:nvSpPr>
      <dsp:spPr>
        <a:xfrm>
          <a:off x="2824642" y="2958672"/>
          <a:ext cx="3197270" cy="472596"/>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Air and Radiation Division</a:t>
          </a:r>
        </a:p>
      </dsp:txBody>
      <dsp:txXfrm>
        <a:off x="2824642" y="2958672"/>
        <a:ext cx="3197270" cy="472596"/>
      </dsp:txXfrm>
    </dsp:sp>
    <dsp:sp modelId="{3BD3030C-F47A-43D2-ABBD-B2ABD43A49F9}">
      <dsp:nvSpPr>
        <dsp:cNvPr id="0" name=""/>
        <dsp:cNvSpPr/>
      </dsp:nvSpPr>
      <dsp:spPr>
        <a:xfrm>
          <a:off x="2824642" y="3549418"/>
          <a:ext cx="3197270" cy="472596"/>
        </a:xfrm>
        <a:prstGeom prst="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Water Division</a:t>
          </a:r>
        </a:p>
      </dsp:txBody>
      <dsp:txXfrm>
        <a:off x="2824642" y="3549418"/>
        <a:ext cx="3197270" cy="472596"/>
      </dsp:txXfrm>
    </dsp:sp>
    <dsp:sp modelId="{542FCB5C-FF1A-42BE-99C1-66958DA77F66}">
      <dsp:nvSpPr>
        <dsp:cNvPr id="0" name=""/>
        <dsp:cNvSpPr/>
      </dsp:nvSpPr>
      <dsp:spPr>
        <a:xfrm>
          <a:off x="2824642" y="4140163"/>
          <a:ext cx="3197270" cy="472596"/>
        </a:xfrm>
        <a:prstGeom prst="rect">
          <a:avLst/>
        </a:prstGeom>
        <a:solidFill>
          <a:schemeClr val="tx1">
            <a:lumMod val="95000"/>
            <a:lumOff val="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Superfund and Emergency Response Division</a:t>
          </a:r>
        </a:p>
      </dsp:txBody>
      <dsp:txXfrm>
        <a:off x="2824642" y="4140163"/>
        <a:ext cx="3197270" cy="472596"/>
      </dsp:txXfrm>
    </dsp:sp>
    <dsp:sp modelId="{1B4074E5-D14E-4983-9D5B-CB4B61D99B6A}">
      <dsp:nvSpPr>
        <dsp:cNvPr id="0" name=""/>
        <dsp:cNvSpPr/>
      </dsp:nvSpPr>
      <dsp:spPr>
        <a:xfrm>
          <a:off x="2824642" y="4730909"/>
          <a:ext cx="3197270" cy="472596"/>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Land, Chemicals and Redevelopment Division</a:t>
          </a:r>
        </a:p>
      </dsp:txBody>
      <dsp:txXfrm>
        <a:off x="2824642" y="4730909"/>
        <a:ext cx="3197270" cy="472596"/>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0.95972</cdr:y>
    </cdr:from>
    <cdr:to>
      <cdr:x>1</cdr:x>
      <cdr:y>1</cdr:y>
    </cdr:to>
    <cdr:sp macro="" textlink="">
      <cdr:nvSpPr>
        <cdr:cNvPr id="2" name="TextBox 1"/>
        <cdr:cNvSpPr txBox="1"/>
      </cdr:nvSpPr>
      <cdr:spPr>
        <a:xfrm xmlns:a="http://schemas.openxmlformats.org/drawingml/2006/main">
          <a:off x="0" y="5222749"/>
          <a:ext cx="7239000" cy="219202"/>
        </a:xfrm>
        <a:prstGeom xmlns:a="http://schemas.openxmlformats.org/drawingml/2006/main" prst="rect">
          <a:avLst/>
        </a:prstGeom>
      </cdr:spPr>
      <cdr:txBody>
        <a:bodyPr xmlns:a="http://schemas.openxmlformats.org/drawingml/2006/main" vertOverflow="clip" wrap="square" rtlCol="0">
          <a:noAutofit/>
        </a:bodyPr>
        <a:lstStyle xmlns:a="http://schemas.openxmlformats.org/drawingml/2006/main"/>
        <a:p xmlns:a="http://schemas.openxmlformats.org/drawingml/2006/main">
          <a:r>
            <a:rPr lang="en-US" sz="900" b="1" i="1" dirty="0">
              <a:solidFill>
                <a:schemeClr val="bg2">
                  <a:lumMod val="25000"/>
                </a:schemeClr>
              </a:solidFill>
            </a:rPr>
            <a:t>*</a:t>
          </a:r>
          <a:r>
            <a:rPr lang="en-US" sz="900" b="1" i="1" dirty="0">
              <a:solidFill>
                <a:srgbClr val="002060"/>
              </a:solidFill>
            </a:rPr>
            <a:t>Clean air data is a key step to redesignation to attainment, which can occur once </a:t>
          </a:r>
          <a:r>
            <a:rPr lang="en-US" sz="900" b="1" i="1" baseline="0" dirty="0">
              <a:solidFill>
                <a:srgbClr val="002060"/>
              </a:solidFill>
            </a:rPr>
            <a:t>an area's air quality attains </a:t>
          </a:r>
          <a:r>
            <a:rPr lang="en-US" sz="900" b="1" i="1" baseline="0" dirty="0">
              <a:solidFill>
                <a:schemeClr val="bg2">
                  <a:lumMod val="25000"/>
                </a:schemeClr>
              </a:solidFill>
            </a:rPr>
            <a:t>the federal standard</a:t>
          </a:r>
          <a:r>
            <a:rPr lang="en-US" sz="900" i="1" baseline="0" dirty="0">
              <a:solidFill>
                <a:schemeClr val="bg2">
                  <a:lumMod val="25000"/>
                </a:schemeClr>
              </a:solidFill>
            </a:rPr>
            <a:t>.</a:t>
          </a:r>
          <a:endParaRPr lang="en-US" sz="900" i="1" dirty="0">
            <a:solidFill>
              <a:schemeClr val="bg2">
                <a:lumMod val="25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3"/>
            <a:ext cx="3037523" cy="464662"/>
          </a:xfrm>
          <a:prstGeom prst="rect">
            <a:avLst/>
          </a:prstGeom>
        </p:spPr>
        <p:txBody>
          <a:bodyPr vert="horz" lIns="90368" tIns="45189" rIns="90368" bIns="4518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71296" y="3"/>
            <a:ext cx="3037523" cy="464662"/>
          </a:xfrm>
          <a:prstGeom prst="rect">
            <a:avLst/>
          </a:prstGeom>
        </p:spPr>
        <p:txBody>
          <a:bodyPr vert="horz" lIns="90368" tIns="45189" rIns="90368" bIns="45189" rtlCol="0"/>
          <a:lstStyle>
            <a:lvl1pPr algn="r" fontAlgn="auto">
              <a:spcBef>
                <a:spcPts val="0"/>
              </a:spcBef>
              <a:spcAft>
                <a:spcPts val="0"/>
              </a:spcAft>
              <a:defRPr sz="1200">
                <a:latin typeface="+mn-lt"/>
                <a:cs typeface="+mn-cs"/>
              </a:defRPr>
            </a:lvl1pPr>
          </a:lstStyle>
          <a:p>
            <a:pPr>
              <a:defRPr/>
            </a:pPr>
            <a:fld id="{DCAA05E2-02D4-422F-957D-98D845A589DB}" type="datetimeFigureOut">
              <a:rPr lang="en-US"/>
              <a:pPr>
                <a:defRPr/>
              </a:pPr>
              <a:t>10/28/2020</a:t>
            </a:fld>
            <a:endParaRPr lang="en-US" dirty="0"/>
          </a:p>
        </p:txBody>
      </p:sp>
      <p:sp>
        <p:nvSpPr>
          <p:cNvPr id="4" name="Footer Placeholder 3"/>
          <p:cNvSpPr>
            <a:spLocks noGrp="1"/>
          </p:cNvSpPr>
          <p:nvPr>
            <p:ph type="ftr" sz="quarter" idx="2"/>
          </p:nvPr>
        </p:nvSpPr>
        <p:spPr>
          <a:xfrm>
            <a:off x="6" y="8830157"/>
            <a:ext cx="3037523" cy="464662"/>
          </a:xfrm>
          <a:prstGeom prst="rect">
            <a:avLst/>
          </a:prstGeom>
        </p:spPr>
        <p:txBody>
          <a:bodyPr vert="horz" lIns="90368" tIns="45189" rIns="90368" bIns="45189"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1296" y="8830157"/>
            <a:ext cx="3037523" cy="464662"/>
          </a:xfrm>
          <a:prstGeom prst="rect">
            <a:avLst/>
          </a:prstGeom>
        </p:spPr>
        <p:txBody>
          <a:bodyPr vert="horz" lIns="90368" tIns="45189" rIns="90368" bIns="45189" rtlCol="0" anchor="b"/>
          <a:lstStyle>
            <a:lvl1pPr algn="r" fontAlgn="auto">
              <a:spcBef>
                <a:spcPts val="0"/>
              </a:spcBef>
              <a:spcAft>
                <a:spcPts val="0"/>
              </a:spcAft>
              <a:defRPr sz="1200">
                <a:latin typeface="+mn-lt"/>
                <a:cs typeface="+mn-cs"/>
              </a:defRPr>
            </a:lvl1pPr>
          </a:lstStyle>
          <a:p>
            <a:pPr>
              <a:defRPr/>
            </a:pPr>
            <a:fld id="{E21D4F2C-86D2-4872-823E-1EDCB5901F3B}" type="slidenum">
              <a:rPr lang="en-US"/>
              <a:pPr>
                <a:defRPr/>
              </a:pPr>
              <a:t>‹#›</a:t>
            </a:fld>
            <a:endParaRPr lang="en-US" dirty="0"/>
          </a:p>
        </p:txBody>
      </p:sp>
    </p:spTree>
    <p:extLst>
      <p:ext uri="{BB962C8B-B14F-4D97-AF65-F5344CB8AC3E}">
        <p14:creationId xmlns:p14="http://schemas.microsoft.com/office/powerpoint/2010/main" val="450294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3"/>
            <a:ext cx="3037523" cy="464662"/>
          </a:xfrm>
          <a:prstGeom prst="rect">
            <a:avLst/>
          </a:prstGeom>
        </p:spPr>
        <p:txBody>
          <a:bodyPr vert="horz" lIns="90368" tIns="45189" rIns="90368" bIns="4518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1296" y="3"/>
            <a:ext cx="3037523" cy="464662"/>
          </a:xfrm>
          <a:prstGeom prst="rect">
            <a:avLst/>
          </a:prstGeom>
        </p:spPr>
        <p:txBody>
          <a:bodyPr vert="horz" lIns="90368" tIns="45189" rIns="90368" bIns="45189" rtlCol="0"/>
          <a:lstStyle>
            <a:lvl1pPr algn="r" fontAlgn="auto">
              <a:spcBef>
                <a:spcPts val="0"/>
              </a:spcBef>
              <a:spcAft>
                <a:spcPts val="0"/>
              </a:spcAft>
              <a:defRPr sz="1200">
                <a:latin typeface="+mn-lt"/>
                <a:cs typeface="+mn-cs"/>
              </a:defRPr>
            </a:lvl1pPr>
          </a:lstStyle>
          <a:p>
            <a:pPr>
              <a:defRPr/>
            </a:pPr>
            <a:fld id="{507E589F-3C93-41C7-A6D9-576B42858F2F}" type="datetimeFigureOut">
              <a:rPr lang="en-US"/>
              <a:pPr>
                <a:defRPr/>
              </a:pPr>
              <a:t>10/28/2020</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0368" tIns="45189" rIns="90368" bIns="45189" rtlCol="0" anchor="ctr"/>
          <a:lstStyle/>
          <a:p>
            <a:pPr lvl="0"/>
            <a:endParaRPr lang="en-US" noProof="0" dirty="0"/>
          </a:p>
        </p:txBody>
      </p:sp>
      <p:sp>
        <p:nvSpPr>
          <p:cNvPr id="5" name="Notes Placeholder 4"/>
          <p:cNvSpPr>
            <a:spLocks noGrp="1"/>
          </p:cNvSpPr>
          <p:nvPr>
            <p:ph type="body" sz="quarter" idx="3"/>
          </p:nvPr>
        </p:nvSpPr>
        <p:spPr>
          <a:xfrm>
            <a:off x="700724" y="4415083"/>
            <a:ext cx="5608955" cy="4183539"/>
          </a:xfrm>
          <a:prstGeom prst="rect">
            <a:avLst/>
          </a:prstGeom>
        </p:spPr>
        <p:txBody>
          <a:bodyPr vert="horz" lIns="90368" tIns="45189" rIns="90368" bIns="451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6" y="8830157"/>
            <a:ext cx="3037523" cy="464662"/>
          </a:xfrm>
          <a:prstGeom prst="rect">
            <a:avLst/>
          </a:prstGeom>
        </p:spPr>
        <p:txBody>
          <a:bodyPr vert="horz" lIns="90368" tIns="45189" rIns="90368" bIns="45189"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1296" y="8830157"/>
            <a:ext cx="3037523" cy="464662"/>
          </a:xfrm>
          <a:prstGeom prst="rect">
            <a:avLst/>
          </a:prstGeom>
        </p:spPr>
        <p:txBody>
          <a:bodyPr vert="horz" lIns="90368" tIns="45189" rIns="90368" bIns="45189" rtlCol="0" anchor="b"/>
          <a:lstStyle>
            <a:lvl1pPr algn="r" fontAlgn="auto">
              <a:spcBef>
                <a:spcPts val="0"/>
              </a:spcBef>
              <a:spcAft>
                <a:spcPts val="0"/>
              </a:spcAft>
              <a:defRPr sz="1200">
                <a:latin typeface="+mn-lt"/>
                <a:cs typeface="+mn-cs"/>
              </a:defRPr>
            </a:lvl1pPr>
          </a:lstStyle>
          <a:p>
            <a:pPr>
              <a:defRPr/>
            </a:pPr>
            <a:fld id="{6FF7AF32-7756-4E36-8160-7EBD00589999}" type="slidenum">
              <a:rPr lang="en-US"/>
              <a:pPr>
                <a:defRPr/>
              </a:pPr>
              <a:t>‹#›</a:t>
            </a:fld>
            <a:endParaRPr lang="en-US" dirty="0"/>
          </a:p>
        </p:txBody>
      </p:sp>
    </p:spTree>
    <p:extLst>
      <p:ext uri="{BB962C8B-B14F-4D97-AF65-F5344CB8AC3E}">
        <p14:creationId xmlns:p14="http://schemas.microsoft.com/office/powerpoint/2010/main" val="14535740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F7AF32-7756-4E36-8160-7EBD00589999}" type="slidenum">
              <a:rPr lang="en-US" smtClean="0"/>
              <a:pPr>
                <a:defRPr/>
              </a:pPr>
              <a:t>1</a:t>
            </a:fld>
            <a:endParaRPr lang="en-US" dirty="0"/>
          </a:p>
        </p:txBody>
      </p:sp>
    </p:spTree>
    <p:extLst>
      <p:ext uri="{BB962C8B-B14F-4D97-AF65-F5344CB8AC3E}">
        <p14:creationId xmlns:p14="http://schemas.microsoft.com/office/powerpoint/2010/main" val="3406188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sz="1600" dirty="0"/>
          </a:p>
          <a:p>
            <a:endParaRPr lang="en-US" sz="1600" dirty="0"/>
          </a:p>
        </p:txBody>
      </p:sp>
      <p:sp>
        <p:nvSpPr>
          <p:cNvPr id="4" name="Slide Number Placeholder 3"/>
          <p:cNvSpPr>
            <a:spLocks noGrp="1"/>
          </p:cNvSpPr>
          <p:nvPr>
            <p:ph type="sldNum" sz="quarter" idx="10"/>
          </p:nvPr>
        </p:nvSpPr>
        <p:spPr/>
        <p:txBody>
          <a:bodyPr/>
          <a:lstStyle/>
          <a:p>
            <a:pPr defTabSz="914266">
              <a:defRPr/>
            </a:pPr>
            <a:fld id="{6FF7AF32-7756-4E36-8160-7EBD00589999}" type="slidenum">
              <a:rPr lang="en-US" sz="1800" kern="0">
                <a:solidFill>
                  <a:sysClr val="windowText" lastClr="000000"/>
                </a:solidFill>
              </a:rPr>
              <a:pPr defTabSz="914266">
                <a:defRPr/>
              </a:pPr>
              <a:t>10</a:t>
            </a:fld>
            <a:endParaRPr lang="en-US" sz="1800" kern="0" dirty="0">
              <a:solidFill>
                <a:sysClr val="windowText" lastClr="000000"/>
              </a:solidFill>
            </a:endParaRPr>
          </a:p>
        </p:txBody>
      </p:sp>
    </p:spTree>
    <p:extLst>
      <p:ext uri="{BB962C8B-B14F-4D97-AF65-F5344CB8AC3E}">
        <p14:creationId xmlns:p14="http://schemas.microsoft.com/office/powerpoint/2010/main" val="4005282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66">
              <a:spcBef>
                <a:spcPct val="20000"/>
              </a:spcBef>
              <a:defRPr/>
            </a:pPr>
            <a:endParaRPr lang="en-US" sz="1000" dirty="0"/>
          </a:p>
        </p:txBody>
      </p:sp>
      <p:sp>
        <p:nvSpPr>
          <p:cNvPr id="4" name="Slide Number Placeholder 3"/>
          <p:cNvSpPr>
            <a:spLocks noGrp="1"/>
          </p:cNvSpPr>
          <p:nvPr>
            <p:ph type="sldNum" sz="quarter" idx="10"/>
          </p:nvPr>
        </p:nvSpPr>
        <p:spPr/>
        <p:txBody>
          <a:bodyPr/>
          <a:lstStyle/>
          <a:p>
            <a:pPr defTabSz="914266">
              <a:defRPr/>
            </a:pPr>
            <a:fld id="{6FF7AF32-7756-4E36-8160-7EBD00589999}" type="slidenum">
              <a:rPr lang="en-US" sz="1800" kern="0">
                <a:solidFill>
                  <a:sysClr val="windowText" lastClr="000000"/>
                </a:solidFill>
              </a:rPr>
              <a:pPr defTabSz="914266">
                <a:defRPr/>
              </a:pPr>
              <a:t>11</a:t>
            </a:fld>
            <a:endParaRPr lang="en-US" sz="1800" kern="0" dirty="0">
              <a:solidFill>
                <a:sysClr val="windowText" lastClr="000000"/>
              </a:solidFill>
            </a:endParaRPr>
          </a:p>
        </p:txBody>
      </p:sp>
    </p:spTree>
    <p:extLst>
      <p:ext uri="{BB962C8B-B14F-4D97-AF65-F5344CB8AC3E}">
        <p14:creationId xmlns:p14="http://schemas.microsoft.com/office/powerpoint/2010/main" val="2568756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1425" indent="-171425">
              <a:buFont typeface="Arial" panose="020B0604020202020204" pitchFamily="34" charset="0"/>
              <a:buChar char="•"/>
            </a:pPr>
            <a:endParaRPr lang="en-US" sz="1600" dirty="0"/>
          </a:p>
          <a:p>
            <a:endParaRPr lang="en-US" dirty="0"/>
          </a:p>
        </p:txBody>
      </p:sp>
      <p:sp>
        <p:nvSpPr>
          <p:cNvPr id="4" name="Slide Number Placeholder 3"/>
          <p:cNvSpPr>
            <a:spLocks noGrp="1"/>
          </p:cNvSpPr>
          <p:nvPr>
            <p:ph type="sldNum" sz="quarter" idx="10"/>
          </p:nvPr>
        </p:nvSpPr>
        <p:spPr/>
        <p:txBody>
          <a:bodyPr/>
          <a:lstStyle/>
          <a:p>
            <a:pPr defTabSz="914266">
              <a:defRPr/>
            </a:pPr>
            <a:fld id="{6FF7AF32-7756-4E36-8160-7EBD00589999}" type="slidenum">
              <a:rPr lang="en-US">
                <a:solidFill>
                  <a:prstClr val="black"/>
                </a:solidFill>
                <a:latin typeface="Calibri"/>
              </a:rPr>
              <a:pPr defTabSz="914266">
                <a:defRPr/>
              </a:pPr>
              <a:t>12</a:t>
            </a:fld>
            <a:endParaRPr lang="en-US" dirty="0">
              <a:solidFill>
                <a:prstClr val="black"/>
              </a:solidFill>
              <a:latin typeface="Calibri"/>
            </a:endParaRPr>
          </a:p>
        </p:txBody>
      </p:sp>
    </p:spTree>
    <p:extLst>
      <p:ext uri="{BB962C8B-B14F-4D97-AF65-F5344CB8AC3E}">
        <p14:creationId xmlns:p14="http://schemas.microsoft.com/office/powerpoint/2010/main" val="1745172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171425" indent="-17142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defTabSz="914266">
              <a:defRPr/>
            </a:pPr>
            <a:fld id="{6FF7AF32-7756-4E36-8160-7EBD00589999}" type="slidenum">
              <a:rPr lang="en-US">
                <a:solidFill>
                  <a:prstClr val="black"/>
                </a:solidFill>
                <a:latin typeface="Calibri"/>
              </a:rPr>
              <a:pPr defTabSz="914266">
                <a:defRPr/>
              </a:pPr>
              <a:t>13</a:t>
            </a:fld>
            <a:endParaRPr lang="en-US" dirty="0">
              <a:solidFill>
                <a:prstClr val="black"/>
              </a:solidFill>
              <a:latin typeface="Calibri"/>
            </a:endParaRPr>
          </a:p>
        </p:txBody>
      </p:sp>
    </p:spTree>
    <p:extLst>
      <p:ext uri="{BB962C8B-B14F-4D97-AF65-F5344CB8AC3E}">
        <p14:creationId xmlns:p14="http://schemas.microsoft.com/office/powerpoint/2010/main" val="2925826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nSpc>
                <a:spcPct val="90000"/>
              </a:lnSpc>
              <a:spcBef>
                <a:spcPts val="375"/>
              </a:spcBef>
              <a:spcAft>
                <a:spcPts val="0"/>
              </a:spcAft>
            </a:pPr>
            <a:endParaRPr lang="en-US" b="0" i="0" dirty="0">
              <a:highlight>
                <a:srgbClr val="FFFF00"/>
              </a:highlight>
              <a:ea typeface="+mn-ea"/>
              <a:cs typeface="Calibri"/>
            </a:endParaRPr>
          </a:p>
        </p:txBody>
      </p:sp>
      <p:sp>
        <p:nvSpPr>
          <p:cNvPr id="4" name="Slide Number Placeholder 3"/>
          <p:cNvSpPr>
            <a:spLocks noGrp="1"/>
          </p:cNvSpPr>
          <p:nvPr>
            <p:ph type="sldNum" sz="quarter" idx="10"/>
          </p:nvPr>
        </p:nvSpPr>
        <p:spPr/>
        <p:txBody>
          <a:bodyPr/>
          <a:lstStyle/>
          <a:p>
            <a:pPr defTabSz="914132">
              <a:defRPr/>
            </a:pPr>
            <a:fld id="{6FF7AF32-7756-4E36-8160-7EBD00589999}" type="slidenum">
              <a:rPr lang="en-US" sz="1800" kern="0">
                <a:solidFill>
                  <a:sysClr val="windowText" lastClr="000000"/>
                </a:solidFill>
                <a:latin typeface="Calibri"/>
              </a:rPr>
              <a:pPr defTabSz="914132">
                <a:defRPr/>
              </a:pPr>
              <a:t>14</a:t>
            </a:fld>
            <a:endParaRPr lang="en-US" sz="1800" kern="0" dirty="0">
              <a:solidFill>
                <a:sysClr val="windowText" lastClr="000000"/>
              </a:solidFill>
              <a:latin typeface="Calibri"/>
            </a:endParaRPr>
          </a:p>
        </p:txBody>
      </p:sp>
    </p:spTree>
    <p:extLst>
      <p:ext uri="{BB962C8B-B14F-4D97-AF65-F5344CB8AC3E}">
        <p14:creationId xmlns:p14="http://schemas.microsoft.com/office/powerpoint/2010/main" val="760167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25" indent="-171425">
              <a:lnSpc>
                <a:spcPct val="90000"/>
              </a:lnSpc>
              <a:spcBef>
                <a:spcPts val="375"/>
              </a:spcBef>
              <a:spcAft>
                <a:spcPts val="0"/>
              </a:spcAft>
              <a:buFont typeface="Arial" panose="020B0604020202020204" pitchFamily="34" charset="0"/>
              <a:buChar char="•"/>
            </a:pPr>
            <a:endParaRPr lang="en-US" b="0" i="0" dirty="0">
              <a:highlight>
                <a:srgbClr val="FFFF00"/>
              </a:highlight>
              <a:ea typeface="+mn-ea"/>
              <a:cs typeface="Calibri"/>
            </a:endParaRPr>
          </a:p>
          <a:p>
            <a:pPr>
              <a:lnSpc>
                <a:spcPct val="90000"/>
              </a:lnSpc>
              <a:spcBef>
                <a:spcPts val="375"/>
              </a:spcBef>
              <a:spcAft>
                <a:spcPts val="0"/>
              </a:spcAft>
            </a:pPr>
            <a:endParaRPr lang="en-US" b="0" i="0" dirty="0">
              <a:highlight>
                <a:srgbClr val="FFFF00"/>
              </a:highlight>
              <a:ea typeface="+mn-ea"/>
              <a:cs typeface="Calibri"/>
            </a:endParaRPr>
          </a:p>
        </p:txBody>
      </p:sp>
      <p:sp>
        <p:nvSpPr>
          <p:cNvPr id="4" name="Slide Number Placeholder 3"/>
          <p:cNvSpPr>
            <a:spLocks noGrp="1"/>
          </p:cNvSpPr>
          <p:nvPr>
            <p:ph type="sldNum" sz="quarter" idx="10"/>
          </p:nvPr>
        </p:nvSpPr>
        <p:spPr/>
        <p:txBody>
          <a:bodyPr/>
          <a:lstStyle/>
          <a:p>
            <a:pPr defTabSz="914132">
              <a:defRPr/>
            </a:pPr>
            <a:fld id="{6FF7AF32-7756-4E36-8160-7EBD00589999}" type="slidenum">
              <a:rPr lang="en-US" sz="1800" kern="0">
                <a:solidFill>
                  <a:sysClr val="windowText" lastClr="000000"/>
                </a:solidFill>
                <a:latin typeface="Calibri"/>
              </a:rPr>
              <a:pPr defTabSz="914132">
                <a:defRPr/>
              </a:pPr>
              <a:t>15</a:t>
            </a:fld>
            <a:endParaRPr lang="en-US" sz="1800" kern="0" dirty="0">
              <a:solidFill>
                <a:sysClr val="windowText" lastClr="000000"/>
              </a:solidFill>
              <a:latin typeface="Calibri"/>
            </a:endParaRPr>
          </a:p>
        </p:txBody>
      </p:sp>
    </p:spTree>
    <p:extLst>
      <p:ext uri="{BB962C8B-B14F-4D97-AF65-F5344CB8AC3E}">
        <p14:creationId xmlns:p14="http://schemas.microsoft.com/office/powerpoint/2010/main" val="2561444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66">
              <a:lnSpc>
                <a:spcPct val="90000"/>
              </a:lnSpc>
              <a:spcBef>
                <a:spcPts val="375"/>
              </a:spcBef>
              <a:spcAft>
                <a:spcPts val="0"/>
              </a:spcAft>
              <a:defRPr/>
            </a:pPr>
            <a:endParaRPr lang="en-US" dirty="0">
              <a:highlight>
                <a:srgbClr val="FFFF00"/>
              </a:highlight>
            </a:endParaRPr>
          </a:p>
        </p:txBody>
      </p:sp>
      <p:sp>
        <p:nvSpPr>
          <p:cNvPr id="4" name="Slide Number Placeholder 3"/>
          <p:cNvSpPr>
            <a:spLocks noGrp="1"/>
          </p:cNvSpPr>
          <p:nvPr>
            <p:ph type="sldNum" sz="quarter" idx="10"/>
          </p:nvPr>
        </p:nvSpPr>
        <p:spPr/>
        <p:txBody>
          <a:bodyPr/>
          <a:lstStyle/>
          <a:p>
            <a:pPr defTabSz="914132">
              <a:defRPr/>
            </a:pPr>
            <a:fld id="{6FF7AF32-7756-4E36-8160-7EBD00589999}" type="slidenum">
              <a:rPr lang="en-US" sz="1800" kern="0">
                <a:solidFill>
                  <a:sysClr val="windowText" lastClr="000000"/>
                </a:solidFill>
                <a:latin typeface="Calibri"/>
              </a:rPr>
              <a:pPr defTabSz="914132">
                <a:defRPr/>
              </a:pPr>
              <a:t>16</a:t>
            </a:fld>
            <a:endParaRPr lang="en-US" sz="1800" kern="0" dirty="0">
              <a:solidFill>
                <a:sysClr val="windowText" lastClr="000000"/>
              </a:solidFill>
              <a:latin typeface="Calibri"/>
            </a:endParaRPr>
          </a:p>
        </p:txBody>
      </p:sp>
    </p:spTree>
    <p:extLst>
      <p:ext uri="{BB962C8B-B14F-4D97-AF65-F5344CB8AC3E}">
        <p14:creationId xmlns:p14="http://schemas.microsoft.com/office/powerpoint/2010/main" val="1421468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spcBef>
                <a:spcPts val="375"/>
              </a:spcBef>
              <a:spcAft>
                <a:spcPts val="0"/>
              </a:spcAft>
            </a:pPr>
            <a:endParaRPr lang="en-US" dirty="0">
              <a:highlight>
                <a:srgbClr val="FFFF00"/>
              </a:highlight>
            </a:endParaRPr>
          </a:p>
        </p:txBody>
      </p:sp>
      <p:sp>
        <p:nvSpPr>
          <p:cNvPr id="4" name="Slide Number Placeholder 3"/>
          <p:cNvSpPr>
            <a:spLocks noGrp="1"/>
          </p:cNvSpPr>
          <p:nvPr>
            <p:ph type="sldNum" sz="quarter" idx="10"/>
          </p:nvPr>
        </p:nvSpPr>
        <p:spPr/>
        <p:txBody>
          <a:bodyPr/>
          <a:lstStyle/>
          <a:p>
            <a:pPr defTabSz="914132">
              <a:defRPr/>
            </a:pPr>
            <a:fld id="{6FF7AF32-7756-4E36-8160-7EBD00589999}" type="slidenum">
              <a:rPr lang="en-US" sz="1800" kern="0">
                <a:solidFill>
                  <a:sysClr val="windowText" lastClr="000000"/>
                </a:solidFill>
                <a:latin typeface="Calibri"/>
              </a:rPr>
              <a:pPr defTabSz="914132">
                <a:defRPr/>
              </a:pPr>
              <a:t>17</a:t>
            </a:fld>
            <a:endParaRPr lang="en-US" sz="1800" kern="0" dirty="0">
              <a:solidFill>
                <a:sysClr val="windowText" lastClr="000000"/>
              </a:solidFill>
              <a:latin typeface="Calibri"/>
            </a:endParaRPr>
          </a:p>
        </p:txBody>
      </p:sp>
    </p:spTree>
    <p:extLst>
      <p:ext uri="{BB962C8B-B14F-4D97-AF65-F5344CB8AC3E}">
        <p14:creationId xmlns:p14="http://schemas.microsoft.com/office/powerpoint/2010/main" val="1317442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266">
              <a:defRPr/>
            </a:pPr>
            <a:fld id="{6FF7AF32-7756-4E36-8160-7EBD00589999}" type="slidenum">
              <a:rPr lang="en-US">
                <a:solidFill>
                  <a:prstClr val="black"/>
                </a:solidFill>
                <a:latin typeface="Calibri"/>
              </a:rPr>
              <a:pPr defTabSz="914266">
                <a:defRPr/>
              </a:pPr>
              <a:t>18</a:t>
            </a:fld>
            <a:endParaRPr lang="en-US" dirty="0">
              <a:solidFill>
                <a:prstClr val="black"/>
              </a:solidFill>
              <a:latin typeface="Calibri"/>
            </a:endParaRPr>
          </a:p>
        </p:txBody>
      </p:sp>
    </p:spTree>
    <p:extLst>
      <p:ext uri="{BB962C8B-B14F-4D97-AF65-F5344CB8AC3E}">
        <p14:creationId xmlns:p14="http://schemas.microsoft.com/office/powerpoint/2010/main" val="2322259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pPr>
              <a:defRPr/>
            </a:pPr>
            <a:fld id="{6FF7AF32-7756-4E36-8160-7EBD00589999}" type="slidenum">
              <a:rPr lang="en-US" smtClean="0"/>
              <a:pPr>
                <a:defRPr/>
              </a:pPr>
              <a:t>2</a:t>
            </a:fld>
            <a:endParaRPr lang="en-US" dirty="0"/>
          </a:p>
        </p:txBody>
      </p:sp>
    </p:spTree>
    <p:extLst>
      <p:ext uri="{BB962C8B-B14F-4D97-AF65-F5344CB8AC3E}">
        <p14:creationId xmlns:p14="http://schemas.microsoft.com/office/powerpoint/2010/main" val="2309788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E7D6DB-52AE-46A7-B891-EAC4F662AE69}" type="slidenum">
              <a:rPr lang="en-US" smtClean="0"/>
              <a:pPr/>
              <a:t>3</a:t>
            </a:fld>
            <a:endParaRPr lang="en-US" dirty="0"/>
          </a:p>
        </p:txBody>
      </p:sp>
    </p:spTree>
    <p:extLst>
      <p:ext uri="{BB962C8B-B14F-4D97-AF65-F5344CB8AC3E}">
        <p14:creationId xmlns:p14="http://schemas.microsoft.com/office/powerpoint/2010/main" val="1911952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dirty="0">
              <a:cs typeface="Calibri"/>
            </a:endParaRPr>
          </a:p>
        </p:txBody>
      </p:sp>
      <p:sp>
        <p:nvSpPr>
          <p:cNvPr id="4" name="Slide Number Placeholder 3"/>
          <p:cNvSpPr>
            <a:spLocks noGrp="1"/>
          </p:cNvSpPr>
          <p:nvPr>
            <p:ph type="sldNum" sz="quarter" idx="10"/>
          </p:nvPr>
        </p:nvSpPr>
        <p:spPr/>
        <p:txBody>
          <a:bodyPr/>
          <a:lstStyle/>
          <a:p>
            <a:pPr>
              <a:defRPr/>
            </a:pPr>
            <a:fld id="{6FF7AF32-7756-4E36-8160-7EBD00589999}" type="slidenum">
              <a:rPr lang="en-US" smtClean="0"/>
              <a:pPr>
                <a:defRPr/>
              </a:pPr>
              <a:t>4</a:t>
            </a:fld>
            <a:endParaRPr lang="en-US" dirty="0"/>
          </a:p>
        </p:txBody>
      </p:sp>
    </p:spTree>
    <p:extLst>
      <p:ext uri="{BB962C8B-B14F-4D97-AF65-F5344CB8AC3E}">
        <p14:creationId xmlns:p14="http://schemas.microsoft.com/office/powerpoint/2010/main" val="2736510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pPr>
              <a:defRPr/>
            </a:pPr>
            <a:fld id="{6FF7AF32-7756-4E36-8160-7EBD00589999}" type="slidenum">
              <a:rPr lang="en-US" smtClean="0"/>
              <a:pPr>
                <a:defRPr/>
              </a:pPr>
              <a:t>5</a:t>
            </a:fld>
            <a:endParaRPr lang="en-US" dirty="0"/>
          </a:p>
        </p:txBody>
      </p:sp>
    </p:spTree>
    <p:extLst>
      <p:ext uri="{BB962C8B-B14F-4D97-AF65-F5344CB8AC3E}">
        <p14:creationId xmlns:p14="http://schemas.microsoft.com/office/powerpoint/2010/main" val="3073945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a:p>
        </p:txBody>
      </p:sp>
      <p:sp>
        <p:nvSpPr>
          <p:cNvPr id="4" name="Slide Number Placeholder 3"/>
          <p:cNvSpPr>
            <a:spLocks noGrp="1"/>
          </p:cNvSpPr>
          <p:nvPr>
            <p:ph type="sldNum" sz="quarter" idx="10"/>
          </p:nvPr>
        </p:nvSpPr>
        <p:spPr/>
        <p:txBody>
          <a:bodyPr/>
          <a:lstStyle/>
          <a:p>
            <a:pPr>
              <a:defRPr/>
            </a:pPr>
            <a:fld id="{6FF7AF32-7756-4E36-8160-7EBD00589999}" type="slidenum">
              <a:rPr lang="en-US" smtClean="0"/>
              <a:pPr>
                <a:defRPr/>
              </a:pPr>
              <a:t>6</a:t>
            </a:fld>
            <a:endParaRPr lang="en-US" dirty="0"/>
          </a:p>
        </p:txBody>
      </p:sp>
    </p:spTree>
    <p:extLst>
      <p:ext uri="{BB962C8B-B14F-4D97-AF65-F5344CB8AC3E}">
        <p14:creationId xmlns:p14="http://schemas.microsoft.com/office/powerpoint/2010/main" val="892947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7475" y="555625"/>
            <a:ext cx="3995738" cy="2997200"/>
          </a:xfrm>
          <a:prstGeom prst="rect">
            <a:avLst/>
          </a:prstGeom>
        </p:spPr>
      </p:sp>
      <p:sp>
        <p:nvSpPr>
          <p:cNvPr id="4" name="Slide Number Placeholder 3"/>
          <p:cNvSpPr>
            <a:spLocks noGrp="1"/>
          </p:cNvSpPr>
          <p:nvPr>
            <p:ph type="sldNum" sz="quarter" idx="10"/>
          </p:nvPr>
        </p:nvSpPr>
        <p:spPr>
          <a:xfrm>
            <a:off x="3884615" y="22679085"/>
            <a:ext cx="2971800" cy="1197997"/>
          </a:xfrm>
          <a:prstGeom prst="rect">
            <a:avLst/>
          </a:prstGeom>
        </p:spPr>
        <p:txBody>
          <a:bodyPr/>
          <a:lstStyle/>
          <a:p>
            <a:pPr defTabSz="914266">
              <a:defRPr/>
            </a:pPr>
            <a:fld id="{50FF4534-B329-401B-AE23-89FA4CAE54CB}" type="slidenum">
              <a:rPr lang="en-US">
                <a:solidFill>
                  <a:prstClr val="black"/>
                </a:solidFill>
                <a:latin typeface="Calibri" panose="020F0502020204030204"/>
              </a:rPr>
              <a:pPr defTabSz="914266">
                <a:defRPr/>
              </a:pPr>
              <a:t>7</a:t>
            </a:fld>
            <a:endParaRPr lang="en-US" dirty="0">
              <a:solidFill>
                <a:prstClr val="black"/>
              </a:solidFill>
              <a:latin typeface="Calibri" panose="020F0502020204030204"/>
            </a:endParaRPr>
          </a:p>
        </p:txBody>
      </p:sp>
      <p:sp>
        <p:nvSpPr>
          <p:cNvPr id="6" name="Notes Placeholder 5"/>
          <p:cNvSpPr>
            <a:spLocks noGrp="1"/>
          </p:cNvSpPr>
          <p:nvPr>
            <p:ph type="body" sz="quarter" idx="11"/>
          </p:nvPr>
        </p:nvSpPr>
        <p:spPr>
          <a:xfrm>
            <a:off x="502485" y="3780770"/>
            <a:ext cx="5986969" cy="5247484"/>
          </a:xfrm>
          <a:prstGeom prst="rect">
            <a:avLst/>
          </a:prstGeom>
        </p:spPr>
        <p:txBody>
          <a:bodyPr>
            <a:normAutofit/>
          </a:bodyPr>
          <a:lstStyle/>
          <a:p>
            <a:pPr marL="171425" indent="-171425" defTabSz="914266">
              <a:buFont typeface="Arial" panose="020B0604020202020204" pitchFamily="34" charset="0"/>
              <a:buChar char="•"/>
              <a:defRPr/>
            </a:pPr>
            <a:endParaRPr lang="en-US" dirty="0"/>
          </a:p>
        </p:txBody>
      </p:sp>
    </p:spTree>
    <p:extLst>
      <p:ext uri="{BB962C8B-B14F-4D97-AF65-F5344CB8AC3E}">
        <p14:creationId xmlns:p14="http://schemas.microsoft.com/office/powerpoint/2010/main" val="1920033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FF7AF32-7756-4E36-8160-7EBD00589999}" type="slidenum">
              <a:rPr lang="en-US" smtClean="0"/>
              <a:pPr>
                <a:defRPr/>
              </a:pPr>
              <a:t>8</a:t>
            </a:fld>
            <a:endParaRPr lang="en-US" dirty="0"/>
          </a:p>
        </p:txBody>
      </p:sp>
    </p:spTree>
    <p:extLst>
      <p:ext uri="{BB962C8B-B14F-4D97-AF65-F5344CB8AC3E}">
        <p14:creationId xmlns:p14="http://schemas.microsoft.com/office/powerpoint/2010/main" val="3909370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a:p>
            <a:endParaRPr lang="en-US" sz="1600" dirty="0"/>
          </a:p>
        </p:txBody>
      </p:sp>
      <p:sp>
        <p:nvSpPr>
          <p:cNvPr id="4" name="Slide Number Placeholder 3"/>
          <p:cNvSpPr>
            <a:spLocks noGrp="1"/>
          </p:cNvSpPr>
          <p:nvPr>
            <p:ph type="sldNum" sz="quarter" idx="10"/>
          </p:nvPr>
        </p:nvSpPr>
        <p:spPr/>
        <p:txBody>
          <a:bodyPr/>
          <a:lstStyle/>
          <a:p>
            <a:pPr>
              <a:defRPr/>
            </a:pPr>
            <a:fld id="{A08D2C43-E905-4A82-B0CD-57E4FA436A95}" type="slidenum">
              <a:rPr lang="en-US" smtClean="0"/>
              <a:pPr>
                <a:defRPr/>
              </a:pPr>
              <a:t>9</a:t>
            </a:fld>
            <a:endParaRPr lang="en-US" dirty="0"/>
          </a:p>
        </p:txBody>
      </p:sp>
    </p:spTree>
    <p:extLst>
      <p:ext uri="{BB962C8B-B14F-4D97-AF65-F5344CB8AC3E}">
        <p14:creationId xmlns:p14="http://schemas.microsoft.com/office/powerpoint/2010/main" val="2610892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726B632-E012-41A7-8491-95A56279A3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2774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726B632-E012-41A7-8491-95A56279A3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93712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726B632-E012-41A7-8491-95A56279A3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7377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152400" y="228600"/>
            <a:ext cx="1600200" cy="630238"/>
          </a:xfrm>
          <a:prstGeom prst="rect">
            <a:avLst/>
          </a:prstGeom>
          <a:noFill/>
          <a:ln w="9525">
            <a:noFill/>
            <a:miter lim="800000"/>
            <a:headEnd/>
            <a:tailEnd/>
          </a:ln>
        </p:spPr>
      </p:pic>
      <p:sp>
        <p:nvSpPr>
          <p:cNvPr id="5" name="Rectangle 9"/>
          <p:cNvSpPr/>
          <p:nvPr userDrawn="1"/>
        </p:nvSpPr>
        <p:spPr>
          <a:xfrm flipV="1">
            <a:off x="1600200" y="457200"/>
            <a:ext cx="7543800"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0"/>
          <p:cNvSpPr/>
          <p:nvPr userDrawn="1"/>
        </p:nvSpPr>
        <p:spPr>
          <a:xfrm flipV="1">
            <a:off x="2057400" y="609600"/>
            <a:ext cx="7086600" cy="762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extBox 7"/>
          <p:cNvSpPr txBox="1"/>
          <p:nvPr userDrawn="1"/>
        </p:nvSpPr>
        <p:spPr>
          <a:xfrm>
            <a:off x="3352800" y="6477000"/>
            <a:ext cx="3048000" cy="307975"/>
          </a:xfrm>
          <a:prstGeom prst="rect">
            <a:avLst/>
          </a:prstGeom>
          <a:noFill/>
        </p:spPr>
        <p:txBody>
          <a:bodyPr>
            <a:spAutoFit/>
          </a:bodyPr>
          <a:lstStyle/>
          <a:p>
            <a:pPr fontAlgn="auto">
              <a:spcBef>
                <a:spcPts val="0"/>
              </a:spcBef>
              <a:spcAft>
                <a:spcPts val="0"/>
              </a:spcAft>
              <a:defRPr/>
            </a:pPr>
            <a:r>
              <a:rPr lang="en-US" sz="1400" i="1" dirty="0">
                <a:latin typeface="Arial" pitchFamily="34" charset="0"/>
                <a:cs typeface="Arial" pitchFamily="34" charset="0"/>
              </a:rPr>
              <a:t>Deliberative – Do Not Cite or Quote </a:t>
            </a:r>
          </a:p>
        </p:txBody>
      </p:sp>
      <p:sp>
        <p:nvSpPr>
          <p:cNvPr id="24" name="Text Placeholder 23"/>
          <p:cNvSpPr>
            <a:spLocks noGrp="1"/>
          </p:cNvSpPr>
          <p:nvPr>
            <p:ph type="body" sz="quarter" idx="10"/>
          </p:nvPr>
        </p:nvSpPr>
        <p:spPr>
          <a:xfrm>
            <a:off x="1447800" y="1828800"/>
            <a:ext cx="6705600" cy="990600"/>
          </a:xfrm>
        </p:spPr>
        <p:txBody>
          <a:bodyPr>
            <a:normAutofit/>
          </a:bodyPr>
          <a:lstStyle>
            <a:lvl1pPr algn="ctr">
              <a:buNone/>
              <a:defRPr sz="4400" baseline="0">
                <a:latin typeface="Arial" pitchFamily="34" charset="0"/>
                <a:cs typeface="Arial" pitchFamily="34" charset="0"/>
              </a:defRPr>
            </a:lvl1pPr>
          </a:lstStyle>
          <a:p>
            <a:pPr lvl="0"/>
            <a:r>
              <a:rPr lang="en-US"/>
              <a:t>Click to edit Master text styles</a:t>
            </a:r>
          </a:p>
        </p:txBody>
      </p:sp>
      <p:sp>
        <p:nvSpPr>
          <p:cNvPr id="26" name="Text Placeholder 25"/>
          <p:cNvSpPr>
            <a:spLocks noGrp="1"/>
          </p:cNvSpPr>
          <p:nvPr>
            <p:ph type="body" sz="quarter" idx="11"/>
          </p:nvPr>
        </p:nvSpPr>
        <p:spPr>
          <a:xfrm>
            <a:off x="3124200" y="3810000"/>
            <a:ext cx="3657600" cy="1143000"/>
          </a:xfrm>
        </p:spPr>
        <p:txBody>
          <a:bodyPr>
            <a:normAutofit/>
          </a:bodyPr>
          <a:lstStyle>
            <a:lvl1pPr algn="ctr">
              <a:buNone/>
              <a:defRPr sz="2400" baseline="0">
                <a:latin typeface="Arial" pitchFamily="34" charset="0"/>
                <a:cs typeface="Arial" pitchFamily="34" charset="0"/>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792355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11"/>
          <p:cNvSpPr/>
          <p:nvPr userDrawn="1"/>
        </p:nvSpPr>
        <p:spPr>
          <a:xfrm>
            <a:off x="304800" y="762000"/>
            <a:ext cx="85344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8"/>
          <p:cNvSpPr txBox="1"/>
          <p:nvPr userDrawn="1"/>
        </p:nvSpPr>
        <p:spPr>
          <a:xfrm>
            <a:off x="2971800" y="6477000"/>
            <a:ext cx="3048000" cy="307975"/>
          </a:xfrm>
          <a:prstGeom prst="rect">
            <a:avLst/>
          </a:prstGeom>
          <a:noFill/>
        </p:spPr>
        <p:txBody>
          <a:bodyPr>
            <a:spAutoFit/>
          </a:bodyPr>
          <a:lstStyle/>
          <a:p>
            <a:pPr fontAlgn="auto">
              <a:spcBef>
                <a:spcPts val="0"/>
              </a:spcBef>
              <a:spcAft>
                <a:spcPts val="0"/>
              </a:spcAft>
              <a:defRPr/>
            </a:pPr>
            <a:r>
              <a:rPr lang="en-US" sz="1400" i="1" dirty="0">
                <a:latin typeface="Arial" pitchFamily="34" charset="0"/>
                <a:cs typeface="Arial" pitchFamily="34" charset="0"/>
              </a:rPr>
              <a:t>Deliberative – Do Not Cite or Quote </a:t>
            </a:r>
          </a:p>
        </p:txBody>
      </p:sp>
      <p:sp>
        <p:nvSpPr>
          <p:cNvPr id="2" name="Title 1"/>
          <p:cNvSpPr>
            <a:spLocks noGrp="1"/>
          </p:cNvSpPr>
          <p:nvPr>
            <p:ph type="title"/>
          </p:nvPr>
        </p:nvSpPr>
        <p:spPr/>
        <p:txBody>
          <a:bodyPr/>
          <a:lstStyle/>
          <a:p>
            <a:r>
              <a:rPr lang="en-US"/>
              <a:t>Click to edit Master title style</a:t>
            </a:r>
          </a:p>
        </p:txBody>
      </p:sp>
      <p:sp>
        <p:nvSpPr>
          <p:cNvPr id="13" name="Content Placeholder 2"/>
          <p:cNvSpPr>
            <a:spLocks noGrp="1"/>
          </p:cNvSpPr>
          <p:nvPr>
            <p:ph idx="1"/>
          </p:nvPr>
        </p:nvSpPr>
        <p:spPr>
          <a:xfrm>
            <a:off x="304800" y="1447800"/>
            <a:ext cx="3352800" cy="4953000"/>
          </a:xfrm>
        </p:spPr>
        <p:txBody>
          <a:bodyPr>
            <a:normAutofit/>
          </a:bodyPr>
          <a:lstStyle>
            <a:lvl1pPr>
              <a:buClr>
                <a:schemeClr val="accent1"/>
              </a:buClr>
              <a:buSzPct val="85000"/>
              <a:buFont typeface="Arial" pitchFamily="34" charset="0"/>
              <a:buChar char="►"/>
              <a:defRPr sz="2200">
                <a:latin typeface="Arial" pitchFamily="34" charset="0"/>
                <a:cs typeface="Arial" pitchFamily="34" charset="0"/>
              </a:defRPr>
            </a:lvl1pPr>
            <a:lvl2pPr>
              <a:buClr>
                <a:schemeClr val="accent1">
                  <a:lumMod val="60000"/>
                  <a:lumOff val="40000"/>
                </a:schemeClr>
              </a:buClr>
              <a:buSzPct val="80000"/>
              <a:buFont typeface="Arial" pitchFamily="34" charset="0"/>
              <a:buChar char="►"/>
              <a:defRPr sz="2000">
                <a:latin typeface="Arial" pitchFamily="34" charset="0"/>
                <a:cs typeface="Arial" pitchFamily="34" charset="0"/>
              </a:defRPr>
            </a:lvl2pPr>
            <a:lvl3pPr>
              <a:buClr>
                <a:schemeClr val="accent1">
                  <a:lumMod val="75000"/>
                </a:schemeClr>
              </a:buClr>
              <a:buSzPct val="110000"/>
              <a:buFont typeface="Arial" pitchFamily="34" charset="0"/>
              <a:buChar char="•"/>
              <a:defRPr sz="1800">
                <a:latin typeface="Arial" pitchFamily="34" charset="0"/>
                <a:cs typeface="Arial" pitchFamily="34" charset="0"/>
              </a:defRPr>
            </a:lvl3pPr>
          </a:lstStyle>
          <a:p>
            <a:pPr lvl="0"/>
            <a:r>
              <a:rPr lang="en-US"/>
              <a:t>Click to edit Master text styles</a:t>
            </a:r>
          </a:p>
          <a:p>
            <a:pPr lvl="1"/>
            <a:r>
              <a:rPr lang="en-US"/>
              <a:t>Second level</a:t>
            </a:r>
          </a:p>
          <a:p>
            <a:pPr lvl="2"/>
            <a:r>
              <a:rPr lang="en-US"/>
              <a:t>Third level</a:t>
            </a:r>
          </a:p>
        </p:txBody>
      </p:sp>
      <p:sp>
        <p:nvSpPr>
          <p:cNvPr id="14" name="Content Placeholder 2"/>
          <p:cNvSpPr>
            <a:spLocks noGrp="1"/>
          </p:cNvSpPr>
          <p:nvPr>
            <p:ph idx="13"/>
          </p:nvPr>
        </p:nvSpPr>
        <p:spPr>
          <a:xfrm>
            <a:off x="3886200" y="1447800"/>
            <a:ext cx="4876800" cy="4876800"/>
          </a:xfrm>
        </p:spPr>
        <p:txBody>
          <a:bodyPr>
            <a:normAutofit/>
          </a:bodyPr>
          <a:lstStyle>
            <a:lvl1pPr>
              <a:buClr>
                <a:schemeClr val="accent1"/>
              </a:buClr>
              <a:buSzPct val="85000"/>
              <a:buFont typeface="Arial" pitchFamily="34" charset="0"/>
              <a:buChar char="►"/>
              <a:defRPr sz="2200">
                <a:latin typeface="Arial" pitchFamily="34" charset="0"/>
                <a:cs typeface="Arial" pitchFamily="34" charset="0"/>
              </a:defRPr>
            </a:lvl1pPr>
            <a:lvl2pPr>
              <a:buClr>
                <a:schemeClr val="accent1">
                  <a:lumMod val="60000"/>
                  <a:lumOff val="40000"/>
                </a:schemeClr>
              </a:buClr>
              <a:buSzPct val="80000"/>
              <a:buFont typeface="Arial" pitchFamily="34" charset="0"/>
              <a:buChar char="►"/>
              <a:defRPr sz="2000">
                <a:latin typeface="Arial" pitchFamily="34" charset="0"/>
                <a:cs typeface="Arial" pitchFamily="34" charset="0"/>
              </a:defRPr>
            </a:lvl2pPr>
            <a:lvl3pPr>
              <a:buClr>
                <a:schemeClr val="accent1">
                  <a:lumMod val="75000"/>
                </a:schemeClr>
              </a:buClr>
              <a:buSzPct val="110000"/>
              <a:buFont typeface="Arial" pitchFamily="34" charset="0"/>
              <a:buChar char="•"/>
              <a:defRPr sz="1800">
                <a:latin typeface="Arial" pitchFamily="34" charset="0"/>
                <a:cs typeface="Arial" pitchFamily="34" charset="0"/>
              </a:defRPr>
            </a:lvl3pPr>
          </a:lstStyle>
          <a:p>
            <a:pPr lvl="0"/>
            <a:r>
              <a:rPr lang="en-US"/>
              <a:t>Click to edit Master text styles</a:t>
            </a:r>
          </a:p>
          <a:p>
            <a:pPr lvl="1"/>
            <a:r>
              <a:rPr lang="en-US"/>
              <a:t>Second level</a:t>
            </a:r>
          </a:p>
          <a:p>
            <a:pPr lvl="2"/>
            <a:r>
              <a:rPr lang="en-US"/>
              <a:t>Third level</a:t>
            </a:r>
          </a:p>
        </p:txBody>
      </p:sp>
      <p:sp>
        <p:nvSpPr>
          <p:cNvPr id="7" name="Date Placeholder 2"/>
          <p:cNvSpPr>
            <a:spLocks noGrp="1"/>
          </p:cNvSpPr>
          <p:nvPr>
            <p:ph type="dt" sz="half" idx="14"/>
          </p:nvPr>
        </p:nvSpPr>
        <p:spPr/>
        <p:txBody>
          <a:bodyPr/>
          <a:lstStyle>
            <a:lvl1pPr>
              <a:defRPr/>
            </a:lvl1pPr>
          </a:lstStyle>
          <a:p>
            <a:pPr>
              <a:defRPr/>
            </a:pPr>
            <a:endParaRPr lang="en-US" dirty="0"/>
          </a:p>
        </p:txBody>
      </p:sp>
      <p:sp>
        <p:nvSpPr>
          <p:cNvPr id="8" name="Slide Number Placeholder 4"/>
          <p:cNvSpPr>
            <a:spLocks noGrp="1"/>
          </p:cNvSpPr>
          <p:nvPr>
            <p:ph type="sldNum" sz="quarter" idx="15"/>
          </p:nvPr>
        </p:nvSpPr>
        <p:spPr/>
        <p:txBody>
          <a:bodyPr/>
          <a:lstStyle>
            <a:lvl1pPr>
              <a:defRPr/>
            </a:lvl1pPr>
          </a:lstStyle>
          <a:p>
            <a:pPr>
              <a:defRPr/>
            </a:pPr>
            <a:fld id="{515F3701-B51C-4D21-8429-0AF1D695FB05}"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931DC-B01B-4553-9184-08C124008E4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B5FD933-CD82-4BBD-84E1-94A7B71E0EE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3BEF259-4CA6-44EC-B88F-AE97110C6C9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16329D5-799B-487D-95BC-5AF2B321F4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6E0621-307B-433F-BD62-3EEE89E754DD}"/>
              </a:ext>
            </a:extLst>
          </p:cNvPr>
          <p:cNvSpPr>
            <a:spLocks noGrp="1"/>
          </p:cNvSpPr>
          <p:nvPr>
            <p:ph type="sldNum" sz="quarter" idx="12"/>
          </p:nvPr>
        </p:nvSpPr>
        <p:spPr/>
        <p:txBody>
          <a:bodyPr/>
          <a:lstStyle/>
          <a:p>
            <a:fld id="{401CF334-2D5C-4859-84A6-CA7E6E43FAEB}" type="slidenum">
              <a:rPr lang="en-US" smtClean="0"/>
              <a:t>‹#›</a:t>
            </a:fld>
            <a:endParaRPr lang="en-US" dirty="0"/>
          </a:p>
        </p:txBody>
      </p:sp>
      <p:pic>
        <p:nvPicPr>
          <p:cNvPr id="7" name="Picture 4" descr="colorchange_epa_seal pantone trim">
            <a:extLst>
              <a:ext uri="{FF2B5EF4-FFF2-40B4-BE49-F238E27FC236}">
                <a16:creationId xmlns:a16="http://schemas.microsoft.com/office/drawing/2014/main" id="{3C8047DA-45E1-47BA-B421-3576A4C361AA}"/>
              </a:ext>
            </a:extLst>
          </p:cNvPr>
          <p:cNvPicPr>
            <a:picLocks noChangeAspect="1" noChangeArrowheads="1"/>
          </p:cNvPicPr>
          <p:nvPr userDrawn="1"/>
        </p:nvPicPr>
        <p:blipFill>
          <a:blip r:embed="rId2" cstate="print"/>
          <a:srcRect/>
          <a:stretch>
            <a:fillRect/>
          </a:stretch>
        </p:blipFill>
        <p:spPr bwMode="auto">
          <a:xfrm>
            <a:off x="8454247" y="5906906"/>
            <a:ext cx="613553" cy="818071"/>
          </a:xfrm>
          <a:prstGeom prst="rect">
            <a:avLst/>
          </a:prstGeom>
          <a:noFill/>
          <a:ln w="9525">
            <a:noFill/>
            <a:miter lim="800000"/>
            <a:headEnd/>
            <a:tailEnd/>
          </a:ln>
        </p:spPr>
      </p:pic>
    </p:spTree>
    <p:extLst>
      <p:ext uri="{BB962C8B-B14F-4D97-AF65-F5344CB8AC3E}">
        <p14:creationId xmlns:p14="http://schemas.microsoft.com/office/powerpoint/2010/main" val="3989974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619E7-4E4B-4DA0-9EA3-657192C4DE62}"/>
              </a:ext>
            </a:extLst>
          </p:cNvPr>
          <p:cNvSpPr>
            <a:spLocks noGrp="1"/>
          </p:cNvSpPr>
          <p:nvPr>
            <p:ph type="title"/>
          </p:nvPr>
        </p:nvSpPr>
        <p:spPr>
          <a:xfrm>
            <a:off x="628650" y="454014"/>
            <a:ext cx="7886700" cy="1325563"/>
          </a:xfrm>
        </p:spPr>
        <p:txBody>
          <a:bodyPr>
            <a:normAutofit/>
          </a:bodyPr>
          <a:lstStyle>
            <a:lvl1pPr algn="ctr">
              <a:defRPr sz="3000"/>
            </a:lvl1pPr>
          </a:lstStyle>
          <a:p>
            <a:r>
              <a:rPr lang="en-US"/>
              <a:t>Click to edit Master title style</a:t>
            </a:r>
          </a:p>
        </p:txBody>
      </p:sp>
      <p:sp>
        <p:nvSpPr>
          <p:cNvPr id="3" name="Content Placeholder 2">
            <a:extLst>
              <a:ext uri="{FF2B5EF4-FFF2-40B4-BE49-F238E27FC236}">
                <a16:creationId xmlns:a16="http://schemas.microsoft.com/office/drawing/2014/main" id="{215DBDAD-7FB2-4F09-AA4D-7A77759CDB4C}"/>
              </a:ext>
            </a:extLst>
          </p:cNvPr>
          <p:cNvSpPr>
            <a:spLocks noGrp="1"/>
          </p:cNvSpPr>
          <p:nvPr>
            <p:ph idx="1"/>
          </p:nvPr>
        </p:nvSpPr>
        <p:spPr/>
        <p:txBody>
          <a:bodyPr/>
          <a:lstStyle>
            <a:lvl1pPr>
              <a:buClr>
                <a:srgbClr val="0070C0"/>
              </a:buClr>
              <a:defRPr/>
            </a:lvl1pPr>
            <a:lvl2pPr>
              <a:buClr>
                <a:srgbClr val="C09200"/>
              </a:buClr>
              <a:defRPr/>
            </a:lvl2pPr>
            <a:lvl3pPr>
              <a:buClr>
                <a:srgbClr val="17B983"/>
              </a:buClr>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2DF8DB-F3D7-4D69-AE4C-10DB7921304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733E2328-2BEE-4706-93A0-A159BB6BFF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04591F-92E7-4EF2-BCA8-772D21F0358A}"/>
              </a:ext>
            </a:extLst>
          </p:cNvPr>
          <p:cNvSpPr>
            <a:spLocks noGrp="1"/>
          </p:cNvSpPr>
          <p:nvPr>
            <p:ph type="sldNum" sz="quarter" idx="12"/>
          </p:nvPr>
        </p:nvSpPr>
        <p:spPr>
          <a:xfrm>
            <a:off x="8571876" y="271451"/>
            <a:ext cx="382657" cy="365125"/>
          </a:xfrm>
        </p:spPr>
        <p:txBody>
          <a:bodyPr/>
          <a:lstStyle/>
          <a:p>
            <a:fld id="{401CF334-2D5C-4859-84A6-CA7E6E43FAEB}" type="slidenum">
              <a:rPr lang="en-US" smtClean="0"/>
              <a:t>‹#›</a:t>
            </a:fld>
            <a:endParaRPr lang="en-US" dirty="0"/>
          </a:p>
        </p:txBody>
      </p:sp>
      <p:pic>
        <p:nvPicPr>
          <p:cNvPr id="7" name="Picture 6">
            <a:extLst>
              <a:ext uri="{FF2B5EF4-FFF2-40B4-BE49-F238E27FC236}">
                <a16:creationId xmlns:a16="http://schemas.microsoft.com/office/drawing/2014/main" id="{EF0C5159-EAFB-4818-9421-87F6572B9C8A}"/>
              </a:ext>
            </a:extLst>
          </p:cNvPr>
          <p:cNvPicPr>
            <a:picLocks noChangeAspect="1"/>
          </p:cNvPicPr>
          <p:nvPr userDrawn="1"/>
        </p:nvPicPr>
        <p:blipFill>
          <a:blip r:embed="rId2"/>
          <a:stretch>
            <a:fillRect/>
          </a:stretch>
        </p:blipFill>
        <p:spPr>
          <a:xfrm>
            <a:off x="8229600" y="5933773"/>
            <a:ext cx="724933" cy="718360"/>
          </a:xfrm>
          <a:prstGeom prst="rect">
            <a:avLst/>
          </a:prstGeom>
        </p:spPr>
      </p:pic>
      <p:cxnSp>
        <p:nvCxnSpPr>
          <p:cNvPr id="8" name="Straight Connector 7">
            <a:extLst>
              <a:ext uri="{FF2B5EF4-FFF2-40B4-BE49-F238E27FC236}">
                <a16:creationId xmlns:a16="http://schemas.microsoft.com/office/drawing/2014/main" id="{A3B16380-195B-4C6F-8B2A-621363391A66}"/>
              </a:ext>
            </a:extLst>
          </p:cNvPr>
          <p:cNvCxnSpPr>
            <a:cxnSpLocks/>
          </p:cNvCxnSpPr>
          <p:nvPr userDrawn="1"/>
        </p:nvCxnSpPr>
        <p:spPr>
          <a:xfrm>
            <a:off x="0" y="88025"/>
            <a:ext cx="9144000" cy="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E0E7AE8-6118-4836-9BF1-24B58983E9EE}"/>
              </a:ext>
            </a:extLst>
          </p:cNvPr>
          <p:cNvCxnSpPr>
            <a:cxnSpLocks/>
          </p:cNvCxnSpPr>
          <p:nvPr userDrawn="1"/>
        </p:nvCxnSpPr>
        <p:spPr>
          <a:xfrm>
            <a:off x="0" y="169598"/>
            <a:ext cx="9144000" cy="5415"/>
          </a:xfrm>
          <a:prstGeom prst="line">
            <a:avLst/>
          </a:prstGeom>
          <a:ln w="698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4087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AED6A-8942-4AA5-B2C5-4F1D4AC8782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793FC68-1702-419F-92F4-A0EEF4CD99F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3132A8E-BE0E-43F2-BD05-F55079A8831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01648F2D-F55C-4E21-8FD9-DBBE75D0230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E38DD05-E5B8-4344-9CA5-8F2BBBBE5B2F}"/>
              </a:ext>
            </a:extLst>
          </p:cNvPr>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41694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8E18C-6145-4057-8849-0A7EFF0FF7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E32F4E-A5D6-4065-BA6E-81F694BB69DA}"/>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4273B9-5FA6-40EB-8FD1-B9C84CA49AB6}"/>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39941F-CA43-4BBA-8261-0306543CD782}"/>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1C88AFD4-C7A0-4417-B35D-A6D2D304723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7BE1F94-648D-43B6-840C-9302CE0B6542}"/>
              </a:ext>
            </a:extLst>
          </p:cNvPr>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05553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7D3E5-41F3-47E4-940E-7883C114C683}"/>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1D6440-46AF-4B80-A067-B271811828E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0BB16263-3988-475A-8CB1-747F906950C4}"/>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02227F-D4DC-40B8-AFF7-6300A6F39FD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A867F973-74D9-4978-AB88-0910ED8F729B}"/>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D0BAF7-3DC9-4CE8-9AC1-A9EDFB4E54D1}"/>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8E7B7359-D92C-4E58-81EF-279A53002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B912232-C89D-49BF-B0D9-107D3C51E5D2}"/>
              </a:ext>
            </a:extLst>
          </p:cNvPr>
          <p:cNvSpPr>
            <a:spLocks noGrp="1"/>
          </p:cNvSpPr>
          <p:nvPr>
            <p:ph type="sldNum" sz="quarter" idx="12"/>
          </p:nvPr>
        </p:nvSpPr>
        <p:spPr/>
        <p:txBody>
          <a:bodyPr/>
          <a:lstStyle/>
          <a:p>
            <a:fld id="{401CF334-2D5C-4859-84A6-CA7E6E43FAEB}" type="slidenum">
              <a:rPr lang="en-US" smtClean="0"/>
              <a:t>‹#›</a:t>
            </a:fld>
            <a:endParaRPr lang="en-US" dirty="0"/>
          </a:p>
        </p:txBody>
      </p:sp>
      <p:cxnSp>
        <p:nvCxnSpPr>
          <p:cNvPr id="10" name="Straight Connector 9">
            <a:extLst>
              <a:ext uri="{FF2B5EF4-FFF2-40B4-BE49-F238E27FC236}">
                <a16:creationId xmlns:a16="http://schemas.microsoft.com/office/drawing/2014/main" id="{52D18045-5FAB-4D84-84A9-60475C239320}"/>
              </a:ext>
            </a:extLst>
          </p:cNvPr>
          <p:cNvCxnSpPr>
            <a:cxnSpLocks/>
          </p:cNvCxnSpPr>
          <p:nvPr userDrawn="1"/>
        </p:nvCxnSpPr>
        <p:spPr>
          <a:xfrm>
            <a:off x="0" y="88025"/>
            <a:ext cx="9144000" cy="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FA7A2E9-5445-430E-B7F0-8E10AAFB9F04}"/>
              </a:ext>
            </a:extLst>
          </p:cNvPr>
          <p:cNvCxnSpPr>
            <a:cxnSpLocks/>
          </p:cNvCxnSpPr>
          <p:nvPr userDrawn="1"/>
        </p:nvCxnSpPr>
        <p:spPr>
          <a:xfrm>
            <a:off x="0" y="169598"/>
            <a:ext cx="9144000" cy="5415"/>
          </a:xfrm>
          <a:prstGeom prst="line">
            <a:avLst/>
          </a:prstGeom>
          <a:ln w="698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086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A1C2D-29A2-45CE-ADC4-BEA007E2EF3D}"/>
              </a:ext>
            </a:extLst>
          </p:cNvPr>
          <p:cNvSpPr>
            <a:spLocks noGrp="1"/>
          </p:cNvSpPr>
          <p:nvPr>
            <p:ph type="title"/>
          </p:nvPr>
        </p:nvSpPr>
        <p:spPr/>
        <p:txBody>
          <a:bodyPr>
            <a:normAutofit/>
          </a:bodyPr>
          <a:lstStyle>
            <a:lvl1pPr algn="ctr">
              <a:defRPr sz="2700"/>
            </a:lvl1pPr>
          </a:lstStyle>
          <a:p>
            <a:r>
              <a:rPr lang="en-US"/>
              <a:t>Click to edit Master title style</a:t>
            </a:r>
          </a:p>
        </p:txBody>
      </p:sp>
      <p:sp>
        <p:nvSpPr>
          <p:cNvPr id="3" name="Date Placeholder 2">
            <a:extLst>
              <a:ext uri="{FF2B5EF4-FFF2-40B4-BE49-F238E27FC236}">
                <a16:creationId xmlns:a16="http://schemas.microsoft.com/office/drawing/2014/main" id="{45AEC017-3756-49AC-AA5A-B18F343D1E61}"/>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04FB2EB6-72A8-45F5-B3DE-3BFC2976643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D0AC11D-C37F-4971-8D66-728DA4AC95BB}"/>
              </a:ext>
            </a:extLst>
          </p:cNvPr>
          <p:cNvSpPr>
            <a:spLocks noGrp="1"/>
          </p:cNvSpPr>
          <p:nvPr>
            <p:ph type="sldNum" sz="quarter" idx="12"/>
          </p:nvPr>
        </p:nvSpPr>
        <p:spPr>
          <a:xfrm>
            <a:off x="8515350" y="346793"/>
            <a:ext cx="442451" cy="256729"/>
          </a:xfrm>
        </p:spPr>
        <p:txBody>
          <a:bodyPr/>
          <a:lstStyle/>
          <a:p>
            <a:fld id="{401CF334-2D5C-4859-84A6-CA7E6E43FAEB}" type="slidenum">
              <a:rPr lang="en-US" smtClean="0"/>
              <a:t>‹#›</a:t>
            </a:fld>
            <a:endParaRPr lang="en-US" dirty="0"/>
          </a:p>
        </p:txBody>
      </p:sp>
      <p:cxnSp>
        <p:nvCxnSpPr>
          <p:cNvPr id="6" name="Straight Connector 5">
            <a:extLst>
              <a:ext uri="{FF2B5EF4-FFF2-40B4-BE49-F238E27FC236}">
                <a16:creationId xmlns:a16="http://schemas.microsoft.com/office/drawing/2014/main" id="{3FC68E7D-981F-454B-A187-83F30ADB2B52}"/>
              </a:ext>
            </a:extLst>
          </p:cNvPr>
          <p:cNvCxnSpPr>
            <a:cxnSpLocks/>
          </p:cNvCxnSpPr>
          <p:nvPr userDrawn="1"/>
        </p:nvCxnSpPr>
        <p:spPr>
          <a:xfrm>
            <a:off x="0" y="169598"/>
            <a:ext cx="9144000" cy="5415"/>
          </a:xfrm>
          <a:prstGeom prst="line">
            <a:avLst/>
          </a:prstGeom>
          <a:ln w="698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60A4601-E0EC-4967-808C-8B8C3D3D9CF0}"/>
              </a:ext>
            </a:extLst>
          </p:cNvPr>
          <p:cNvCxnSpPr>
            <a:cxnSpLocks/>
          </p:cNvCxnSpPr>
          <p:nvPr userDrawn="1"/>
        </p:nvCxnSpPr>
        <p:spPr>
          <a:xfrm>
            <a:off x="0" y="88025"/>
            <a:ext cx="9144000" cy="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CB7BD4E-B19F-43FB-A477-276D54895FDE}"/>
              </a:ext>
            </a:extLst>
          </p:cNvPr>
          <p:cNvPicPr>
            <a:picLocks noChangeAspect="1"/>
          </p:cNvPicPr>
          <p:nvPr userDrawn="1"/>
        </p:nvPicPr>
        <p:blipFill>
          <a:blip r:embed="rId2"/>
          <a:stretch>
            <a:fillRect/>
          </a:stretch>
        </p:blipFill>
        <p:spPr>
          <a:xfrm>
            <a:off x="8419068" y="5933773"/>
            <a:ext cx="535465" cy="718360"/>
          </a:xfrm>
          <a:prstGeom prst="rect">
            <a:avLst/>
          </a:prstGeom>
        </p:spPr>
      </p:pic>
    </p:spTree>
    <p:extLst>
      <p:ext uri="{BB962C8B-B14F-4D97-AF65-F5344CB8AC3E}">
        <p14:creationId xmlns:p14="http://schemas.microsoft.com/office/powerpoint/2010/main" val="417222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726B632-E012-41A7-8491-95A56279A3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9254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14AD16-1A46-4CB0-BFAB-214885278E68}"/>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EBD3E3D3-7BBE-4C65-BDD1-1E72CDCD603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BFDBB5D-3934-4A64-978B-1D6DA6DF69E4}"/>
              </a:ext>
            </a:extLst>
          </p:cNvPr>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05432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14AD16-1A46-4CB0-BFAB-214885278E68}"/>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EBD3E3D3-7BBE-4C65-BDD1-1E72CDCD603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BFDBB5D-3934-4A64-978B-1D6DA6DF69E4}"/>
              </a:ext>
            </a:extLst>
          </p:cNvPr>
          <p:cNvSpPr>
            <a:spLocks noGrp="1"/>
          </p:cNvSpPr>
          <p:nvPr>
            <p:ph type="sldNum" sz="quarter" idx="12"/>
          </p:nvPr>
        </p:nvSpPr>
        <p:spPr/>
        <p:txBody>
          <a:bodyPr/>
          <a:lstStyle/>
          <a:p>
            <a:fld id="{401CF334-2D5C-4859-84A6-CA7E6E43FAEB}" type="slidenum">
              <a:rPr lang="en-US" smtClean="0"/>
              <a:t>‹#›</a:t>
            </a:fld>
            <a:endParaRPr lang="en-US" dirty="0"/>
          </a:p>
        </p:txBody>
      </p:sp>
      <p:cxnSp>
        <p:nvCxnSpPr>
          <p:cNvPr id="5" name="Straight Connector 4">
            <a:extLst>
              <a:ext uri="{FF2B5EF4-FFF2-40B4-BE49-F238E27FC236}">
                <a16:creationId xmlns:a16="http://schemas.microsoft.com/office/drawing/2014/main" id="{5115C9E2-C09E-43B0-81E2-4AA65B9D2A15}"/>
              </a:ext>
            </a:extLst>
          </p:cNvPr>
          <p:cNvCxnSpPr>
            <a:cxnSpLocks/>
          </p:cNvCxnSpPr>
          <p:nvPr userDrawn="1"/>
        </p:nvCxnSpPr>
        <p:spPr>
          <a:xfrm>
            <a:off x="0" y="88025"/>
            <a:ext cx="9144000" cy="0"/>
          </a:xfrm>
          <a:prstGeom prst="line">
            <a:avLst/>
          </a:prstGeom>
          <a:ln w="317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ABFA020-2F7F-45A1-BA8B-60BED52DE3A9}"/>
              </a:ext>
            </a:extLst>
          </p:cNvPr>
          <p:cNvCxnSpPr>
            <a:cxnSpLocks/>
          </p:cNvCxnSpPr>
          <p:nvPr userDrawn="1"/>
        </p:nvCxnSpPr>
        <p:spPr>
          <a:xfrm>
            <a:off x="0" y="169598"/>
            <a:ext cx="9144000" cy="5415"/>
          </a:xfrm>
          <a:prstGeom prst="line">
            <a:avLst/>
          </a:prstGeom>
          <a:ln w="698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633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E39DB-91A7-41E5-B14B-00FD9D25FE1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0858F80-7539-4800-9D78-37E668B9E1B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24D290-7A33-49B7-B219-5A4E8EF27ED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7017EB8-110F-40CA-B8A9-836D5EC1663B}"/>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53AC9197-764A-415B-A503-8F6BBFAF77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BF767A-EB85-48F3-B3C8-CE09673BA6D1}"/>
              </a:ext>
            </a:extLst>
          </p:cNvPr>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699526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F83FC-230F-437B-A9F0-48280840000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01BAFA4-0677-487C-A93E-32C4C250B22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94500EC-8AEB-435D-8E96-EF3F4A2B87D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B683463-AA36-4D0D-AFD5-221C288D6FBA}"/>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0180D799-E3D7-44BD-8D8D-681F28D7267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8B246FA-719D-42A2-BA80-2213BC4192B4}"/>
              </a:ext>
            </a:extLst>
          </p:cNvPr>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94334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FFDA9-5129-4975-8B36-01A417C28B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2163C3-6AF8-4BF0-914A-5399BB02A99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4859C7-D1E8-41C6-B213-1480087BB22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C917BB6-D588-4D29-BD14-6F0F233F7C5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516A92-221E-4EA3-9ED4-3247491F6246}"/>
              </a:ext>
            </a:extLst>
          </p:cNvPr>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2406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45BF78-D01F-40BE-BF1B-5F3AEA3F6D3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22EEAE-93EB-41CD-B2C9-7EB4071072E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AA64FF-160F-4853-BF0B-4DCF06C305E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07EE6F4-BA5A-4705-9E92-9241073361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964846-0605-4AED-A6E1-79285FF63A5D}"/>
              </a:ext>
            </a:extLst>
          </p:cNvPr>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70696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726B632-E012-41A7-8491-95A56279A3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4260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726B632-E012-41A7-8491-95A56279A3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143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726B632-E012-41A7-8491-95A56279A3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3172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726B632-E012-41A7-8491-95A56279A3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0415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726B632-E012-41A7-8491-95A56279A3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81223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726B632-E012-41A7-8491-95A56279A3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208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726B632-E012-41A7-8491-95A56279A37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7760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8726B632-E012-41A7-8491-95A56279A375}"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874512397"/>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73" r:id="rId12"/>
    <p:sldLayoutId id="2147483654" r:id="rId1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A43BE7-735F-4576-9C81-6584BFE0699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4B88BD-DC8F-4E0D-A70D-D72D718A93D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D63016-5109-4DFD-AEFC-122FD5DC161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B294160E-B77F-4ED3-BD66-C4D2A620548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E5F2F2D-3794-442D-ABE2-1DAB7555FB8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01CF334-2D5C-4859-84A6-CA7E6E43FAEB}" type="slidenum">
              <a:rPr lang="en-US" smtClean="0"/>
              <a:t>‹#›</a:t>
            </a:fld>
            <a:endParaRPr lang="en-US" dirty="0"/>
          </a:p>
        </p:txBody>
      </p:sp>
    </p:spTree>
    <p:extLst>
      <p:ext uri="{BB962C8B-B14F-4D97-AF65-F5344CB8AC3E}">
        <p14:creationId xmlns:p14="http://schemas.microsoft.com/office/powerpoint/2010/main" val="725875310"/>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415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epa.gov/stationary-sources-air-pollution/affordable-clean-energy-rul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epa.gov/stationary-sources-air-pollution/reclassification-major-sources-area-sources-under-section-112-clea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15.xml.rels><?xml version="1.0" encoding="UTF-8" standalone="yes"?>
<Relationships xmlns="http://schemas.openxmlformats.org/package/2006/relationships"><Relationship Id="rId3" Type="http://schemas.openxmlformats.org/officeDocument/2006/relationships/hyperlink" Target="https://www.epa.gov/stationary-sources-air-pollution/reclassification-major-sources-area-sources-under-section-112-clea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Freeman.Caroline@epa.gov"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hyperlink" Target="https://pxhere.com/en/photo/59411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gif"/><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epa.gov/naaq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Placeholder 1"/>
          <p:cNvSpPr>
            <a:spLocks noGrp="1"/>
          </p:cNvSpPr>
          <p:nvPr>
            <p:ph type="body" sz="quarter" idx="10"/>
          </p:nvPr>
        </p:nvSpPr>
        <p:spPr>
          <a:xfrm>
            <a:off x="888423" y="1219200"/>
            <a:ext cx="7557654" cy="1752600"/>
          </a:xfrm>
        </p:spPr>
        <p:txBody>
          <a:bodyPr>
            <a:noAutofit/>
          </a:bodyPr>
          <a:lstStyle/>
          <a:p>
            <a:pPr eaLnBrk="1" hangingPunct="1">
              <a:spcBef>
                <a:spcPct val="0"/>
              </a:spcBef>
            </a:pPr>
            <a:endParaRPr lang="en-US" sz="3200" dirty="0">
              <a:latin typeface="Arial" charset="0"/>
              <a:cs typeface="Arial" charset="0"/>
            </a:endParaRPr>
          </a:p>
          <a:p>
            <a:pPr>
              <a:spcBef>
                <a:spcPct val="0"/>
              </a:spcBef>
            </a:pPr>
            <a:r>
              <a:rPr lang="en-US" sz="3200" b="1" dirty="0">
                <a:latin typeface="Trebuchet MS" panose="020B0603020202020204" pitchFamily="34" charset="0"/>
              </a:rPr>
              <a:t>U.S. EPA Region 4</a:t>
            </a:r>
          </a:p>
          <a:p>
            <a:pPr>
              <a:spcBef>
                <a:spcPct val="0"/>
              </a:spcBef>
            </a:pPr>
            <a:r>
              <a:rPr lang="en-US" sz="3200" b="1" dirty="0">
                <a:latin typeface="Trebuchet MS" panose="020B0603020202020204" pitchFamily="34" charset="0"/>
              </a:rPr>
              <a:t>Regulatory Update</a:t>
            </a:r>
            <a:br>
              <a:rPr lang="en-US" sz="3200" b="1" dirty="0">
                <a:latin typeface="Trebuchet MS" panose="020B0603020202020204" pitchFamily="34" charset="0"/>
              </a:rPr>
            </a:br>
            <a:endParaRPr lang="en-US" sz="3200" b="1" i="1" dirty="0">
              <a:latin typeface="Trebuchet MS" panose="020B0603020202020204" pitchFamily="34" charset="0"/>
              <a:cs typeface="Arial" charset="0"/>
            </a:endParaRPr>
          </a:p>
        </p:txBody>
      </p:sp>
      <p:sp>
        <p:nvSpPr>
          <p:cNvPr id="2" name="Text Placeholder 1"/>
          <p:cNvSpPr>
            <a:spLocks noGrp="1"/>
          </p:cNvSpPr>
          <p:nvPr>
            <p:ph type="body" sz="quarter" idx="11"/>
          </p:nvPr>
        </p:nvSpPr>
        <p:spPr>
          <a:xfrm>
            <a:off x="381000" y="3200400"/>
            <a:ext cx="8534399" cy="1066800"/>
          </a:xfrm>
        </p:spPr>
        <p:txBody>
          <a:bodyPr vert="horz" lIns="91440" tIns="45720" rIns="91440" bIns="45720" rtlCol="0" anchor="t">
            <a:noAutofit/>
          </a:bodyPr>
          <a:lstStyle/>
          <a:p>
            <a:r>
              <a:rPr lang="en-US" sz="2000" b="1" dirty="0">
                <a:latin typeface="Trebuchet MS" panose="020B0603020202020204" pitchFamily="34" charset="0"/>
              </a:rPr>
              <a:t>Joint Coastal Plains AWMA</a:t>
            </a:r>
          </a:p>
          <a:p>
            <a:r>
              <a:rPr lang="en-US" sz="2000" b="1" dirty="0">
                <a:latin typeface="Trebuchet MS" panose="020B0603020202020204" pitchFamily="34" charset="0"/>
              </a:rPr>
              <a:t>October 29, 2020</a:t>
            </a:r>
          </a:p>
          <a:p>
            <a:pPr lvl="0">
              <a:spcBef>
                <a:spcPct val="20000"/>
              </a:spcBef>
              <a:defRPr/>
            </a:pPr>
            <a:endParaRPr lang="en-US" sz="2000" b="1" dirty="0"/>
          </a:p>
          <a:p>
            <a:pPr lvl="0">
              <a:spcBef>
                <a:spcPct val="20000"/>
              </a:spcBef>
              <a:defRPr/>
            </a:pPr>
            <a:endParaRPr lang="en-US" sz="1600" b="1" dirty="0"/>
          </a:p>
          <a:p>
            <a:pPr lvl="0">
              <a:spcBef>
                <a:spcPct val="20000"/>
              </a:spcBef>
              <a:defRPr/>
            </a:pPr>
            <a:endParaRPr lang="en-US" sz="1600" b="1" dirty="0"/>
          </a:p>
          <a:p>
            <a:pPr>
              <a:spcBef>
                <a:spcPct val="20000"/>
              </a:spcBef>
              <a:defRPr/>
            </a:pPr>
            <a:r>
              <a:rPr lang="en-US" sz="1600" b="1" dirty="0">
                <a:latin typeface="Arial"/>
                <a:cs typeface="Arial"/>
              </a:rPr>
              <a:t>Caroline Y. Freeman</a:t>
            </a:r>
            <a:endParaRPr lang="en-US" sz="1600" b="1" dirty="0"/>
          </a:p>
          <a:p>
            <a:pPr lvl="0">
              <a:spcBef>
                <a:spcPct val="20000"/>
              </a:spcBef>
              <a:defRPr/>
            </a:pPr>
            <a:r>
              <a:rPr lang="en-US" sz="1600" b="1" dirty="0"/>
              <a:t>U.S. Environmental Protection Agency, Region 4</a:t>
            </a:r>
          </a:p>
          <a:p>
            <a:pPr lvl="0">
              <a:spcBef>
                <a:spcPct val="20000"/>
              </a:spcBef>
              <a:defRPr/>
            </a:pPr>
            <a:r>
              <a:rPr lang="en-US" sz="1600" b="1" dirty="0"/>
              <a:t>Atlanta, GA</a:t>
            </a:r>
          </a:p>
        </p:txBody>
      </p:sp>
      <p:sp>
        <p:nvSpPr>
          <p:cNvPr id="4" name="TextBox 3">
            <a:extLst>
              <a:ext uri="{FF2B5EF4-FFF2-40B4-BE49-F238E27FC236}">
                <a16:creationId xmlns:a16="http://schemas.microsoft.com/office/drawing/2014/main" id="{D48A4DCE-1E9F-48C1-BD53-C0287312E837}"/>
              </a:ext>
            </a:extLst>
          </p:cNvPr>
          <p:cNvSpPr txBox="1"/>
          <p:nvPr/>
        </p:nvSpPr>
        <p:spPr>
          <a:xfrm>
            <a:off x="2876550" y="6400800"/>
            <a:ext cx="3581400" cy="4572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010595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860" y="240552"/>
            <a:ext cx="7520940" cy="701674"/>
          </a:xfrm>
        </p:spPr>
        <p:txBody>
          <a:bodyPr>
            <a:noAutofit/>
          </a:bodyPr>
          <a:lstStyle/>
          <a:p>
            <a:r>
              <a:rPr lang="en-US" sz="3000" b="1" dirty="0">
                <a:latin typeface="+mn-lt"/>
                <a:cs typeface="Arial" panose="020B0604020202020204" pitchFamily="34" charset="0"/>
              </a:rPr>
              <a:t>2010 SO</a:t>
            </a:r>
            <a:r>
              <a:rPr lang="en-US" sz="3000" b="1" baseline="-25000" dirty="0">
                <a:latin typeface="+mn-lt"/>
                <a:cs typeface="Arial" panose="020B0604020202020204" pitchFamily="34" charset="0"/>
              </a:rPr>
              <a:t>2</a:t>
            </a:r>
            <a:r>
              <a:rPr lang="en-US" sz="3000" b="1" dirty="0">
                <a:latin typeface="+mn-lt"/>
                <a:cs typeface="Arial" panose="020B0604020202020204" pitchFamily="34" charset="0"/>
              </a:rPr>
              <a:t> Designations Process</a:t>
            </a:r>
          </a:p>
        </p:txBody>
      </p:sp>
      <p:pic>
        <p:nvPicPr>
          <p:cNvPr id="18" name="Picture 2" descr="http://www.epa.gov/productreview/seal-logo/files/epa_seal_medium.gif"/>
          <p:cNvPicPr>
            <a:picLocks noChangeAspect="1" noChangeArrowheads="1"/>
          </p:cNvPicPr>
          <p:nvPr/>
        </p:nvPicPr>
        <p:blipFill>
          <a:blip r:embed="rId3" cstate="print"/>
          <a:srcRect/>
          <a:stretch>
            <a:fillRect/>
          </a:stretch>
        </p:blipFill>
        <p:spPr bwMode="auto">
          <a:xfrm>
            <a:off x="152400" y="30480"/>
            <a:ext cx="960120" cy="960120"/>
          </a:xfrm>
          <a:prstGeom prst="rect">
            <a:avLst/>
          </a:prstGeom>
          <a:noFill/>
        </p:spPr>
      </p:pic>
      <p:cxnSp>
        <p:nvCxnSpPr>
          <p:cNvPr id="19" name="Straight Connector 18"/>
          <p:cNvCxnSpPr>
            <a:cxnSpLocks/>
          </p:cNvCxnSpPr>
          <p:nvPr/>
        </p:nvCxnSpPr>
        <p:spPr>
          <a:xfrm flipV="1">
            <a:off x="1112520" y="854075"/>
            <a:ext cx="7574280" cy="1"/>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7" name="Content Placeholder 3"/>
          <p:cNvSpPr txBox="1">
            <a:spLocks/>
          </p:cNvSpPr>
          <p:nvPr/>
        </p:nvSpPr>
        <p:spPr>
          <a:xfrm>
            <a:off x="666130" y="1405999"/>
            <a:ext cx="8144649" cy="5008663"/>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auto">
              <a:buClr>
                <a:schemeClr val="tx1"/>
              </a:buClr>
              <a:buSzPct val="125000"/>
              <a:buNone/>
              <a:defRPr/>
            </a:pPr>
            <a:r>
              <a:rPr lang="en-US" sz="1500" b="1" dirty="0">
                <a:solidFill>
                  <a:srgbClr val="FF0000"/>
                </a:solidFill>
                <a:latin typeface="Arial" panose="020B0604020202020204" pitchFamily="34" charset="0"/>
                <a:cs typeface="Arial" panose="020B0604020202020204" pitchFamily="34" charset="0"/>
              </a:rPr>
              <a:t>Round 1:</a:t>
            </a:r>
            <a:r>
              <a:rPr lang="en-US" sz="1500" dirty="0">
                <a:latin typeface="Arial" panose="020B0604020202020204" pitchFamily="34" charset="0"/>
                <a:cs typeface="Arial" panose="020B0604020202020204" pitchFamily="34" charset="0"/>
              </a:rPr>
              <a:t> </a:t>
            </a:r>
            <a:r>
              <a:rPr lang="en-US" sz="1500" b="1" dirty="0">
                <a:latin typeface="Arial" panose="020B0604020202020204" pitchFamily="34" charset="0"/>
                <a:cs typeface="Arial" panose="020B0604020202020204" pitchFamily="34" charset="0"/>
              </a:rPr>
              <a:t>Completed August 2013</a:t>
            </a:r>
            <a:r>
              <a:rPr lang="en-US" sz="1500" dirty="0">
                <a:latin typeface="Arial" panose="020B0604020202020204" pitchFamily="34" charset="0"/>
                <a:cs typeface="Arial" panose="020B0604020202020204" pitchFamily="34" charset="0"/>
              </a:rPr>
              <a:t> </a:t>
            </a:r>
            <a:r>
              <a:rPr lang="en-US" sz="1500" b="1" dirty="0">
                <a:latin typeface="Arial" panose="020B0604020202020204" pitchFamily="34" charset="0"/>
                <a:cs typeface="Arial" panose="020B0604020202020204" pitchFamily="34" charset="0"/>
              </a:rPr>
              <a:t>–</a:t>
            </a:r>
            <a:r>
              <a:rPr lang="en-US" sz="1500" dirty="0">
                <a:latin typeface="Arial" panose="020B0604020202020204" pitchFamily="34" charset="0"/>
                <a:cs typeface="Arial" panose="020B0604020202020204" pitchFamily="34" charset="0"/>
              </a:rPr>
              <a:t> EPA Region 4 </a:t>
            </a: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designated 5 areas nonattainment based on existing </a:t>
            </a: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monitors violating the standard*</a:t>
            </a:r>
          </a:p>
          <a:p>
            <a:pPr marL="0" indent="0" fontAlgn="auto">
              <a:buClr>
                <a:schemeClr val="tx1"/>
              </a:buClr>
              <a:buSzPct val="125000"/>
              <a:buNone/>
              <a:defRPr/>
            </a:pPr>
            <a:br>
              <a:rPr kumimoji="0" lang="en-US" sz="1600" b="1" i="0" u="non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br>
            <a:r>
              <a:rPr kumimoji="0" lang="en-US" sz="1500" b="1" i="0" u="non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Round 2:</a:t>
            </a:r>
            <a:r>
              <a:rPr kumimoji="0" lang="en-US" sz="1500" b="1" i="0" u="non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500" b="1" i="0" u="none" kern="1200" cap="none" spc="0" normalizeH="0" baseline="0" noProof="0" dirty="0">
                <a:ln>
                  <a:noFill/>
                </a:ln>
                <a:effectLst/>
                <a:uLnTx/>
                <a:uFillTx/>
                <a:latin typeface="Arial" panose="020B0604020202020204" pitchFamily="34" charset="0"/>
                <a:cs typeface="Arial" panose="020B0604020202020204" pitchFamily="34" charset="0"/>
              </a:rPr>
              <a:t>Completed June 30</a:t>
            </a:r>
            <a:r>
              <a:rPr lang="en-US" sz="1500" b="1" dirty="0">
                <a:latin typeface="Arial" panose="020B0604020202020204" pitchFamily="34" charset="0"/>
                <a:cs typeface="Arial" panose="020B0604020202020204" pitchFamily="34" charset="0"/>
              </a:rPr>
              <a:t> and November 29, 2016</a:t>
            </a:r>
            <a:r>
              <a:rPr kumimoji="0" lang="en-US" sz="1500" b="1" i="0" u="none" kern="1200" cap="none" spc="0" normalizeH="0" baseline="0" noProof="0" dirty="0">
                <a:ln>
                  <a:noFill/>
                </a:ln>
                <a:effectLst/>
                <a:uLnTx/>
                <a:uFillTx/>
                <a:latin typeface="Arial" panose="020B0604020202020204" pitchFamily="34" charset="0"/>
                <a:cs typeface="Arial" panose="020B0604020202020204" pitchFamily="34" charset="0"/>
              </a:rPr>
              <a:t> </a:t>
            </a:r>
            <a:br>
              <a:rPr kumimoji="0" lang="en-US" sz="1500" b="1" i="0" u="none" kern="1200" cap="none" spc="0" normalizeH="0" baseline="0" noProof="0" dirty="0">
                <a:ln>
                  <a:noFill/>
                </a:ln>
                <a:effectLst/>
                <a:uLnTx/>
                <a:uFillTx/>
                <a:latin typeface="Arial" panose="020B0604020202020204" pitchFamily="34" charset="0"/>
                <a:cs typeface="Arial" panose="020B0604020202020204" pitchFamily="34" charset="0"/>
              </a:rPr>
            </a:br>
            <a:r>
              <a:rPr kumimoji="0" lang="en-US" sz="1500" b="1" i="0" u="non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1500" b="0" i="0" u="none" kern="1200" cap="none" spc="0" normalizeH="0" baseline="0" noProof="0" dirty="0">
                <a:ln>
                  <a:noFill/>
                </a:ln>
                <a:effectLst/>
                <a:uLnTx/>
                <a:uFillTx/>
                <a:latin typeface="Arial" panose="020B0604020202020204" pitchFamily="34" charset="0"/>
                <a:cs typeface="Arial" panose="020B0604020202020204" pitchFamily="34" charset="0"/>
              </a:rPr>
              <a:t>EPA designated 65 areas in 24 states based on air </a:t>
            </a:r>
            <a:br>
              <a:rPr kumimoji="0" lang="en-US" sz="1500" b="0" i="0" u="none" kern="1200" cap="none" spc="0" normalizeH="0" baseline="0" noProof="0" dirty="0">
                <a:ln>
                  <a:noFill/>
                </a:ln>
                <a:effectLst/>
                <a:uLnTx/>
                <a:uFillTx/>
                <a:latin typeface="Arial" panose="020B0604020202020204" pitchFamily="34" charset="0"/>
                <a:cs typeface="Arial" panose="020B0604020202020204" pitchFamily="34" charset="0"/>
              </a:rPr>
            </a:br>
            <a:r>
              <a:rPr kumimoji="0" lang="en-US" sz="1500" b="0" i="0" u="none" kern="1200" cap="none" spc="0" normalizeH="0" baseline="0" noProof="0" dirty="0">
                <a:ln>
                  <a:noFill/>
                </a:ln>
                <a:effectLst/>
                <a:uLnTx/>
                <a:uFillTx/>
                <a:latin typeface="Arial" panose="020B0604020202020204" pitchFamily="34" charset="0"/>
                <a:cs typeface="Arial" panose="020B0604020202020204" pitchFamily="34" charset="0"/>
              </a:rPr>
              <a:t>dispersion modeling and 2013-2015 violating monitors </a:t>
            </a:r>
            <a:br>
              <a:rPr kumimoji="0" lang="en-US" sz="1500" b="0" i="0" u="none" kern="1200" cap="none" spc="0" normalizeH="0" baseline="0" noProof="0" dirty="0">
                <a:ln>
                  <a:noFill/>
                </a:ln>
                <a:effectLst/>
                <a:uLnTx/>
                <a:uFillTx/>
                <a:latin typeface="Arial" panose="020B0604020202020204" pitchFamily="34" charset="0"/>
                <a:cs typeface="Arial" panose="020B0604020202020204" pitchFamily="34" charset="0"/>
              </a:rPr>
            </a:br>
            <a:r>
              <a:rPr kumimoji="0" lang="en-US" sz="1500" b="0" i="0" u="none" kern="1200" cap="none" spc="0" normalizeH="0" baseline="0" noProof="0" dirty="0">
                <a:ln>
                  <a:noFill/>
                </a:ln>
                <a:effectLst/>
                <a:uLnTx/>
                <a:uFillTx/>
                <a:latin typeface="Arial" panose="020B0604020202020204" pitchFamily="34" charset="0"/>
                <a:cs typeface="Arial" panose="020B0604020202020204" pitchFamily="34" charset="0"/>
              </a:rPr>
              <a:t>(6 areas designated in Region 4)</a:t>
            </a:r>
          </a:p>
          <a:p>
            <a:pPr marL="0" marR="0" lvl="0" indent="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None/>
              <a:tabLst/>
              <a:defRPr/>
            </a:pPr>
            <a:br>
              <a:rPr kumimoji="0" lang="en-US" sz="1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br>
            <a:r>
              <a:rPr kumimoji="0" lang="en-US" sz="15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Round 3:</a:t>
            </a:r>
            <a:r>
              <a:rPr kumimoji="0" lang="en-US" sz="15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r>
              <a:rPr kumimoji="0" lang="en-US" sz="1500" b="1" i="0" u="none" strike="noStrike" kern="1200" cap="none" spc="0" normalizeH="0" baseline="0" noProof="0" dirty="0">
                <a:ln>
                  <a:noFill/>
                </a:ln>
                <a:effectLst/>
                <a:uLnTx/>
                <a:uFillTx/>
                <a:latin typeface="Arial" panose="020B0604020202020204" pitchFamily="34" charset="0"/>
                <a:cs typeface="Arial" panose="020B0604020202020204" pitchFamily="34" charset="0"/>
              </a:rPr>
              <a:t>Completed December </a:t>
            </a:r>
            <a:r>
              <a:rPr lang="en-US" sz="1500" b="1" dirty="0">
                <a:latin typeface="Arial" panose="020B0604020202020204" pitchFamily="34" charset="0"/>
                <a:cs typeface="Arial" panose="020B0604020202020204" pitchFamily="34" charset="0"/>
              </a:rPr>
              <a:t>2</a:t>
            </a:r>
            <a:r>
              <a:rPr kumimoji="0" lang="en-US" sz="1500" b="1" i="0" u="none" strike="noStrike" kern="1200" cap="none" spc="0" normalizeH="0" baseline="0" noProof="0" dirty="0">
                <a:ln>
                  <a:noFill/>
                </a:ln>
                <a:effectLst/>
                <a:uLnTx/>
                <a:uFillTx/>
                <a:latin typeface="Arial" panose="020B0604020202020204" pitchFamily="34" charset="0"/>
                <a:cs typeface="Arial" panose="020B0604020202020204" pitchFamily="34" charset="0"/>
              </a:rPr>
              <a:t>1, 2017 and March 28, 2018   – </a:t>
            </a:r>
            <a:r>
              <a:rPr kumimoji="0" lang="en-US" sz="15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EPA completed an additional round of designations for all remaining undesignated</a:t>
            </a:r>
            <a:r>
              <a:rPr kumimoji="0" lang="en-US" sz="1500" b="0" i="0" u="none" strike="noStrike" kern="1200" cap="none" spc="0" normalizeH="0" noProof="0" dirty="0">
                <a:ln>
                  <a:noFill/>
                </a:ln>
                <a:effectLst/>
                <a:uLnTx/>
                <a:uFillTx/>
                <a:latin typeface="Arial" panose="020B0604020202020204" pitchFamily="34" charset="0"/>
                <a:cs typeface="Arial" panose="020B0604020202020204" pitchFamily="34" charset="0"/>
              </a:rPr>
              <a:t> </a:t>
            </a:r>
            <a:r>
              <a:rPr kumimoji="0" lang="en-US" sz="1500" b="0" i="0" u="none" strike="noStrike" kern="1200" cap="none" spc="0" normalizeH="0" baseline="0" noProof="0" dirty="0">
                <a:ln>
                  <a:noFill/>
                </a:ln>
                <a:effectLst/>
                <a:uLnTx/>
                <a:uFillTx/>
                <a:latin typeface="Arial" panose="020B0604020202020204" pitchFamily="34" charset="0"/>
                <a:cs typeface="Arial" panose="020B0604020202020204" pitchFamily="34" charset="0"/>
              </a:rPr>
              <a:t>areas </a:t>
            </a:r>
            <a:r>
              <a:rPr kumimoji="0" lang="en-US" sz="1500" b="1" i="1" u="sng" strike="noStrike" kern="1200" cap="none" spc="0" normalizeH="0" baseline="0" noProof="0" dirty="0">
                <a:ln>
                  <a:noFill/>
                </a:ln>
                <a:effectLst/>
                <a:uLnTx/>
                <a:uFillTx/>
                <a:latin typeface="Arial" panose="020B0604020202020204" pitchFamily="34" charset="0"/>
                <a:cs typeface="Arial" panose="020B0604020202020204" pitchFamily="34" charset="0"/>
              </a:rPr>
              <a:t>except</a:t>
            </a:r>
            <a:r>
              <a:rPr kumimoji="0" lang="en-US" sz="1500" b="1" i="1"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1500" b="0" i="0" u="none" strike="noStrike" kern="1200" cap="none" spc="0" normalizeH="0" baseline="0" noProof="0" dirty="0">
                <a:ln>
                  <a:noFill/>
                </a:ln>
                <a:effectLst/>
                <a:uLnTx/>
                <a:uFillTx/>
                <a:latin typeface="Arial" panose="020B0604020202020204" pitchFamily="34" charset="0"/>
                <a:cs typeface="Arial" panose="020B0604020202020204" pitchFamily="34" charset="0"/>
              </a:rPr>
              <a:t>where states have deployed new monitoring networks by January 1, 2017</a:t>
            </a:r>
            <a:r>
              <a:rPr kumimoji="0" lang="en-US" sz="1500" b="1" i="1" u="sng" strike="noStrike" kern="1200" cap="none" spc="0" normalizeH="0" baseline="0" noProof="0" dirty="0">
                <a:ln>
                  <a:noFill/>
                </a:ln>
                <a:effectLst/>
                <a:uLnTx/>
                <a:uFillTx/>
                <a:latin typeface="Arial" panose="020B0604020202020204" pitchFamily="34" charset="0"/>
                <a:cs typeface="Arial" panose="020B0604020202020204" pitchFamily="34" charset="0"/>
              </a:rPr>
              <a:t> if</a:t>
            </a:r>
            <a:r>
              <a:rPr kumimoji="0" lang="en-US" sz="1500" b="1" i="1"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1500" b="0" i="0" u="none" strike="noStrike" kern="1200" cap="none" spc="0" normalizeH="0" baseline="0" noProof="0" dirty="0">
                <a:ln>
                  <a:noFill/>
                </a:ln>
                <a:effectLst/>
                <a:uLnTx/>
                <a:uFillTx/>
                <a:latin typeface="Arial" panose="020B0604020202020204" pitchFamily="34" charset="0"/>
                <a:cs typeface="Arial" panose="020B0604020202020204" pitchFamily="34" charset="0"/>
              </a:rPr>
              <a:t>executed under the SO</a:t>
            </a:r>
            <a:r>
              <a:rPr kumimoji="0" lang="en-US" sz="1500" b="0" i="0" u="none" strike="noStrike" kern="1200" cap="none" spc="0" normalizeH="0" baseline="-25000" noProof="0" dirty="0">
                <a:ln>
                  <a:noFill/>
                </a:ln>
                <a:effectLst/>
                <a:uLnTx/>
                <a:uFillTx/>
                <a:latin typeface="Arial" panose="020B0604020202020204" pitchFamily="34" charset="0"/>
                <a:cs typeface="Arial" panose="020B0604020202020204" pitchFamily="34" charset="0"/>
              </a:rPr>
              <a:t>2 </a:t>
            </a:r>
            <a:r>
              <a:rPr kumimoji="0" lang="en-US" sz="1500" b="0" i="0" u="none" strike="noStrike" kern="1200" cap="none" spc="0" normalizeH="0" baseline="0" noProof="0" dirty="0">
                <a:ln>
                  <a:noFill/>
                </a:ln>
                <a:effectLst/>
                <a:uLnTx/>
                <a:uFillTx/>
                <a:latin typeface="Arial" panose="020B0604020202020204" pitchFamily="34" charset="0"/>
                <a:cs typeface="Arial" panose="020B0604020202020204" pitchFamily="34" charset="0"/>
              </a:rPr>
              <a:t>Data Requirements Rule (DRR); one new area was designated nonattainment</a:t>
            </a:r>
            <a:r>
              <a:rPr kumimoji="0" lang="en-US" sz="1500" b="0" i="1" u="none" strike="noStrike" kern="1200" cap="none" spc="0" normalizeH="0" baseline="0" noProof="0" dirty="0">
                <a:ln>
                  <a:noFill/>
                </a:ln>
                <a:effectLst/>
                <a:uLnTx/>
                <a:uFillTx/>
                <a:latin typeface="Arial" panose="020B0604020202020204" pitchFamily="34" charset="0"/>
                <a:cs typeface="Arial" panose="020B0604020202020204" pitchFamily="34" charset="0"/>
              </a:rPr>
              <a:t> </a:t>
            </a:r>
          </a:p>
          <a:p>
            <a:pPr marL="0" indent="0" fontAlgn="auto">
              <a:buFont typeface="Calibri" panose="020F0502020204030204" pitchFamily="34" charset="0"/>
              <a:buNone/>
              <a:defRPr/>
            </a:pPr>
            <a:br>
              <a:rPr kumimoji="0" lang="en-US" sz="1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br>
            <a:r>
              <a:rPr kumimoji="0" lang="en-US" sz="19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Round 4:</a:t>
            </a:r>
            <a:r>
              <a:rPr kumimoji="0" lang="en-US" sz="19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By December 31, 2020  –  </a:t>
            </a:r>
            <a:r>
              <a:rPr kumimoji="0" lang="en-US" sz="19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EPA must complete designations for all remaining areas (based on 2017-2019 monitoring data)</a:t>
            </a:r>
          </a:p>
          <a:p>
            <a:pPr marL="0" indent="0" fontAlgn="auto">
              <a:buFont typeface="Calibri" panose="020F0502020204030204" pitchFamily="34" charset="0"/>
              <a:buNone/>
              <a:defRPr/>
            </a:pP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indent="0" fontAlgn="auto">
              <a:buFont typeface="Calibri" panose="020F0502020204030204" pitchFamily="34" charset="0"/>
              <a:buNone/>
              <a:defRPr/>
            </a:pPr>
            <a:endParaRPr lang="en-US" sz="1200" dirty="0">
              <a:solidFill>
                <a:schemeClr val="tx1"/>
              </a:solidFill>
              <a:latin typeface="Arial" panose="020B0604020202020204" pitchFamily="34" charset="0"/>
              <a:cs typeface="Arial" panose="020B0604020202020204" pitchFamily="34" charset="0"/>
            </a:endParaRPr>
          </a:p>
          <a:p>
            <a:pPr marL="0" indent="0" fontAlgn="auto">
              <a:buFont typeface="Calibri" panose="020F0502020204030204" pitchFamily="34" charset="0"/>
              <a:buNone/>
              <a:defRPr/>
            </a:pPr>
            <a:endParaRPr lang="en-US" sz="1200" dirty="0">
              <a:solidFill>
                <a:schemeClr val="tx1"/>
              </a:solidFill>
              <a:latin typeface="Arial" panose="020B0604020202020204" pitchFamily="34" charset="0"/>
              <a:cs typeface="Arial" panose="020B0604020202020204" pitchFamily="34" charset="0"/>
            </a:endParaRPr>
          </a:p>
          <a:p>
            <a:pPr marL="91440" marR="0" lvl="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endParaRPr kumimoji="0" lang="en-US"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endParaRPr>
          </a:p>
        </p:txBody>
      </p:sp>
      <p:sp>
        <p:nvSpPr>
          <p:cNvPr id="3" name="TextBox 2"/>
          <p:cNvSpPr txBox="1"/>
          <p:nvPr/>
        </p:nvSpPr>
        <p:spPr>
          <a:xfrm>
            <a:off x="1586695" y="6274188"/>
            <a:ext cx="5970609" cy="276999"/>
          </a:xfrm>
          <a:prstGeom prst="rect">
            <a:avLst/>
          </a:prstGeom>
          <a:solidFill>
            <a:schemeClr val="tx2"/>
          </a:solidFill>
        </p:spPr>
        <p:txBody>
          <a:bodyPr wrap="none" rtlCol="0">
            <a:spAutoFit/>
          </a:bodyPr>
          <a:lstStyle/>
          <a:p>
            <a:r>
              <a:rPr lang="en-US" sz="1200" b="1" dirty="0">
                <a:solidFill>
                  <a:schemeClr val="bg1"/>
                </a:solidFill>
              </a:rPr>
              <a:t>www.epa.gov/so2-pollution/applying-or-implementing-sulfur-dioxide-standards</a:t>
            </a:r>
          </a:p>
        </p:txBody>
      </p:sp>
      <p:sp>
        <p:nvSpPr>
          <p:cNvPr id="4" name="TextBox 3"/>
          <p:cNvSpPr txBox="1"/>
          <p:nvPr/>
        </p:nvSpPr>
        <p:spPr>
          <a:xfrm>
            <a:off x="6103951" y="1269474"/>
            <a:ext cx="2349875" cy="1815882"/>
          </a:xfrm>
          <a:prstGeom prst="rect">
            <a:avLst/>
          </a:prstGeom>
          <a:solidFill>
            <a:schemeClr val="tx2"/>
          </a:solidFill>
        </p:spPr>
        <p:txBody>
          <a:bodyPr wrap="none" rtlCol="0">
            <a:spAutoFit/>
          </a:bodyPr>
          <a:lstStyle/>
          <a:p>
            <a:pPr algn="ctr"/>
            <a:r>
              <a:rPr lang="en-US" sz="1600" b="1" u="sng" dirty="0">
                <a:solidFill>
                  <a:srgbClr val="FFFF00"/>
                </a:solidFill>
              </a:rPr>
              <a:t>Rounds 1-3</a:t>
            </a:r>
            <a:br>
              <a:rPr lang="en-US" sz="1600" b="1" dirty="0">
                <a:solidFill>
                  <a:schemeClr val="bg1"/>
                </a:solidFill>
              </a:rPr>
            </a:br>
            <a:endParaRPr lang="en-US" sz="1600" b="1" dirty="0">
              <a:solidFill>
                <a:schemeClr val="bg1"/>
              </a:solidFill>
            </a:endParaRPr>
          </a:p>
          <a:p>
            <a:pPr algn="ctr"/>
            <a:r>
              <a:rPr lang="en-US" sz="1600" b="1" dirty="0">
                <a:solidFill>
                  <a:schemeClr val="bg1"/>
                </a:solidFill>
              </a:rPr>
              <a:t>EPA currently has one</a:t>
            </a:r>
            <a:br>
              <a:rPr lang="en-US" sz="1600" b="1" dirty="0">
                <a:solidFill>
                  <a:schemeClr val="bg1"/>
                </a:solidFill>
              </a:rPr>
            </a:br>
            <a:r>
              <a:rPr lang="en-US" sz="1600" b="1" dirty="0">
                <a:solidFill>
                  <a:schemeClr val="bg1"/>
                </a:solidFill>
              </a:rPr>
              <a:t>area designated</a:t>
            </a:r>
            <a:br>
              <a:rPr lang="en-US" sz="1600" b="1" dirty="0">
                <a:solidFill>
                  <a:schemeClr val="bg1"/>
                </a:solidFill>
              </a:rPr>
            </a:br>
            <a:r>
              <a:rPr lang="en-US" sz="1600" b="1" dirty="0">
                <a:solidFill>
                  <a:schemeClr val="bg1"/>
                </a:solidFill>
              </a:rPr>
              <a:t>as nonattainment</a:t>
            </a:r>
            <a:br>
              <a:rPr lang="en-US" sz="1600" b="1" dirty="0">
                <a:solidFill>
                  <a:schemeClr val="bg1"/>
                </a:solidFill>
              </a:rPr>
            </a:br>
            <a:r>
              <a:rPr lang="en-US" sz="1600" b="1" dirty="0">
                <a:solidFill>
                  <a:schemeClr val="bg1"/>
                </a:solidFill>
              </a:rPr>
              <a:t>in one state</a:t>
            </a:r>
            <a:br>
              <a:rPr lang="en-US" sz="1600" b="1" dirty="0">
                <a:solidFill>
                  <a:schemeClr val="bg1"/>
                </a:solidFill>
              </a:rPr>
            </a:br>
            <a:r>
              <a:rPr lang="en-US" sz="1600" b="1" dirty="0">
                <a:solidFill>
                  <a:schemeClr val="bg1"/>
                </a:solidFill>
              </a:rPr>
              <a:t> in Region 4</a:t>
            </a:r>
          </a:p>
        </p:txBody>
      </p:sp>
    </p:spTree>
    <p:extLst>
      <p:ext uri="{BB962C8B-B14F-4D97-AF65-F5344CB8AC3E}">
        <p14:creationId xmlns:p14="http://schemas.microsoft.com/office/powerpoint/2010/main" val="3113534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520" y="296864"/>
            <a:ext cx="7162800" cy="557210"/>
          </a:xfrm>
        </p:spPr>
        <p:txBody>
          <a:bodyPr>
            <a:noAutofit/>
          </a:bodyPr>
          <a:lstStyle/>
          <a:p>
            <a:r>
              <a:rPr lang="en-US" sz="3200" b="1" dirty="0">
                <a:latin typeface="+mn-lt"/>
                <a:cs typeface="Arial" panose="020B0604020202020204" pitchFamily="34" charset="0"/>
              </a:rPr>
              <a:t>Proposed OSWI Amendments</a:t>
            </a:r>
          </a:p>
        </p:txBody>
      </p:sp>
      <p:sp>
        <p:nvSpPr>
          <p:cNvPr id="3" name="Content Placeholder 2"/>
          <p:cNvSpPr>
            <a:spLocks noGrp="1"/>
          </p:cNvSpPr>
          <p:nvPr>
            <p:ph idx="1"/>
          </p:nvPr>
        </p:nvSpPr>
        <p:spPr>
          <a:xfrm>
            <a:off x="824345" y="1142999"/>
            <a:ext cx="7848600" cy="5185212"/>
          </a:xfrm>
        </p:spPr>
        <p:txBody>
          <a:bodyPr>
            <a:noAutofit/>
          </a:bodyPr>
          <a:lstStyle/>
          <a:p>
            <a:pPr marL="0" indent="0">
              <a:lnSpc>
                <a:spcPct val="100000"/>
              </a:lnSpc>
              <a:buNone/>
            </a:pPr>
            <a:r>
              <a:rPr lang="en-US" sz="2000" b="1" dirty="0"/>
              <a:t>8/31/2020</a:t>
            </a:r>
            <a:r>
              <a:rPr lang="en-US" sz="2000" dirty="0"/>
              <a:t>: EPA promulgated new source performance standards (NSPS) and emission guidelines (EG) for new and existing ‘‘other’’ solid waste incineration units (OSWI). EPA is proposing to amend the standards for small OSWI units by:</a:t>
            </a:r>
          </a:p>
          <a:p>
            <a:pPr marL="233363" lvl="1" indent="-233363">
              <a:lnSpc>
                <a:spcPct val="100000"/>
              </a:lnSpc>
            </a:pPr>
            <a:r>
              <a:rPr lang="en-US" sz="2000" dirty="0"/>
              <a:t>Amending rule applicability provisions to recognize that some units previously subject to the Commercial and Industrial Solid Waste Incineration (CISWI) rule are OSWI units.</a:t>
            </a:r>
          </a:p>
          <a:p>
            <a:pPr marL="233363" lvl="1" indent="-233363">
              <a:lnSpc>
                <a:spcPct val="100000"/>
              </a:lnSpc>
            </a:pPr>
            <a:r>
              <a:rPr lang="en-US" sz="2000" dirty="0"/>
              <a:t>Increasing testing and monitoring flexibilities so small units with rudimentary designs can demonstrate compliance with the OSWI rule.</a:t>
            </a:r>
          </a:p>
          <a:p>
            <a:pPr marL="233363" lvl="1" indent="-233363">
              <a:lnSpc>
                <a:spcPct val="100000"/>
              </a:lnSpc>
            </a:pPr>
            <a:r>
              <a:rPr lang="en-US" sz="2000" dirty="0"/>
              <a:t>To address some issues that resulted in a voluntary remand of the 2005 OSWI rule, the Agency is also proposing to revise standards for small OSWI units based on data from representative units.</a:t>
            </a:r>
          </a:p>
          <a:p>
            <a:pPr marL="233363" lvl="1" indent="-233363">
              <a:lnSpc>
                <a:spcPct val="100000"/>
              </a:lnSpc>
            </a:pPr>
            <a:r>
              <a:rPr lang="en-US" sz="2000" dirty="0"/>
              <a:t>EPA is proposing other minor amendments to the rule, including:</a:t>
            </a:r>
          </a:p>
          <a:p>
            <a:pPr marL="466725" lvl="2" indent="-214313">
              <a:lnSpc>
                <a:spcPct val="100000"/>
              </a:lnSpc>
            </a:pPr>
            <a:r>
              <a:rPr lang="en-US" sz="1800" dirty="0"/>
              <a:t>the applicability of title V permitting for certain ACIs</a:t>
            </a:r>
          </a:p>
          <a:p>
            <a:pPr marL="466725" lvl="2" indent="-214313">
              <a:lnSpc>
                <a:spcPct val="100000"/>
              </a:lnSpc>
            </a:pPr>
            <a:r>
              <a:rPr lang="en-US" sz="1800" dirty="0"/>
              <a:t>revised regulatory provisions related to emissions during periods of startup, shutdown and malfunction; and</a:t>
            </a:r>
          </a:p>
          <a:p>
            <a:pPr marL="466725" lvl="2" indent="-214313">
              <a:lnSpc>
                <a:spcPct val="100000"/>
              </a:lnSpc>
            </a:pPr>
            <a:r>
              <a:rPr lang="en-US" sz="1800" dirty="0"/>
              <a:t>provisions for electronic reporting of certain notifications and reports.</a:t>
            </a:r>
            <a:br>
              <a:rPr lang="en-US" sz="1200" dirty="0"/>
            </a:br>
            <a:endParaRPr lang="en-US" sz="1200" dirty="0"/>
          </a:p>
        </p:txBody>
      </p:sp>
      <p:pic>
        <p:nvPicPr>
          <p:cNvPr id="18" name="Picture 2" descr="http://www.epa.gov/productreview/seal-logo/files/epa_seal_medium.gif"/>
          <p:cNvPicPr>
            <a:picLocks noChangeAspect="1" noChangeArrowheads="1"/>
          </p:cNvPicPr>
          <p:nvPr/>
        </p:nvPicPr>
        <p:blipFill>
          <a:blip r:embed="rId3" cstate="print"/>
          <a:srcRect/>
          <a:stretch>
            <a:fillRect/>
          </a:stretch>
        </p:blipFill>
        <p:spPr bwMode="auto">
          <a:xfrm>
            <a:off x="152400" y="30480"/>
            <a:ext cx="960120" cy="960120"/>
          </a:xfrm>
          <a:prstGeom prst="rect">
            <a:avLst/>
          </a:prstGeom>
          <a:noFill/>
        </p:spPr>
      </p:pic>
      <p:cxnSp>
        <p:nvCxnSpPr>
          <p:cNvPr id="19" name="Straight Connector 18"/>
          <p:cNvCxnSpPr>
            <a:cxnSpLocks/>
          </p:cNvCxnSpPr>
          <p:nvPr/>
        </p:nvCxnSpPr>
        <p:spPr>
          <a:xfrm flipV="1">
            <a:off x="1112520" y="854075"/>
            <a:ext cx="7560425" cy="1"/>
          </a:xfrm>
          <a:prstGeom prst="line">
            <a:avLst/>
          </a:prstGeom>
          <a:ln w="666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0219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76F97A-1D92-4BEA-8880-FBAD1D419E47}"/>
              </a:ext>
            </a:extLst>
          </p:cNvPr>
          <p:cNvSpPr>
            <a:spLocks noGrp="1"/>
          </p:cNvSpPr>
          <p:nvPr>
            <p:ph idx="1"/>
          </p:nvPr>
        </p:nvSpPr>
        <p:spPr>
          <a:xfrm>
            <a:off x="628650" y="1366316"/>
            <a:ext cx="7886700" cy="4344571"/>
          </a:xfrm>
        </p:spPr>
        <p:txBody>
          <a:bodyPr vert="horz" lIns="91440" tIns="45720" rIns="91440" bIns="45720" rtlCol="0" anchor="t">
            <a:noAutofit/>
          </a:bodyPr>
          <a:lstStyle/>
          <a:p>
            <a:r>
              <a:rPr lang="en-US" sz="2400" dirty="0"/>
              <a:t>Final ACE Package includes three distinct, separate, and independent actions:</a:t>
            </a:r>
          </a:p>
          <a:p>
            <a:pPr marL="466725" lvl="1" indent="-233363"/>
            <a:r>
              <a:rPr lang="en-US" sz="2000" dirty="0"/>
              <a:t>Repeal of the Clean Power Plan (CPP)</a:t>
            </a:r>
          </a:p>
          <a:p>
            <a:pPr marL="466725" lvl="1" indent="-233363"/>
            <a:r>
              <a:rPr lang="en-US" sz="2000" dirty="0"/>
              <a:t>ACE (Emission Guidelines for Greenhouse Gas Emissions from Existing Electric Utility Generating Units)</a:t>
            </a:r>
          </a:p>
          <a:p>
            <a:pPr marL="466725" lvl="1" indent="-233363"/>
            <a:r>
              <a:rPr lang="en-US" sz="2000" dirty="0"/>
              <a:t>Revisions to Clean Air Act section 111(d) Emission Guidelines Implementing Regulations</a:t>
            </a:r>
          </a:p>
          <a:p>
            <a:r>
              <a:rPr lang="en-US" sz="2400" dirty="0"/>
              <a:t>ACE published in the </a:t>
            </a:r>
            <a:r>
              <a:rPr lang="en-US" sz="2400" i="1" dirty="0"/>
              <a:t>Federal Register</a:t>
            </a:r>
            <a:r>
              <a:rPr lang="en-US" sz="2400" dirty="0"/>
              <a:t> 7/8/19</a:t>
            </a:r>
          </a:p>
          <a:p>
            <a:r>
              <a:rPr lang="en-US" sz="2400" dirty="0"/>
              <a:t>New Source Review (NSR) reform not promulgated with ACE </a:t>
            </a:r>
          </a:p>
          <a:p>
            <a:pPr marL="466725" lvl="1" indent="-233363">
              <a:lnSpc>
                <a:spcPct val="100000"/>
              </a:lnSpc>
            </a:pPr>
            <a:r>
              <a:rPr lang="en-US" sz="2000" dirty="0"/>
              <a:t>EPA intends to take action at a later date</a:t>
            </a:r>
          </a:p>
          <a:p>
            <a:r>
              <a:rPr lang="en-US" sz="2400" dirty="0"/>
              <a:t>State plans due 7/8/22</a:t>
            </a:r>
            <a:r>
              <a:rPr lang="en-US" sz="2400" b="1" dirty="0"/>
              <a:t> </a:t>
            </a:r>
            <a:r>
              <a:rPr lang="en-US" sz="2400" dirty="0"/>
              <a:t>(three years from publication of final rule)</a:t>
            </a:r>
          </a:p>
        </p:txBody>
      </p:sp>
      <p:sp>
        <p:nvSpPr>
          <p:cNvPr id="4" name="Slide Number Placeholder 3">
            <a:extLst>
              <a:ext uri="{FF2B5EF4-FFF2-40B4-BE49-F238E27FC236}">
                <a16:creationId xmlns:a16="http://schemas.microsoft.com/office/drawing/2014/main" id="{56EDF673-F890-4279-8BC4-72F7864D015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3BE43C1-65F0-4FE4-BADA-C47078FE10C5}" type="slidenum">
              <a:rPr kumimoji="0" lang="en-US" sz="9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9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6" name="TextBox 5">
            <a:extLst>
              <a:ext uri="{FF2B5EF4-FFF2-40B4-BE49-F238E27FC236}">
                <a16:creationId xmlns:a16="http://schemas.microsoft.com/office/drawing/2014/main" id="{2328290D-414E-4D82-990B-277BAE3121F6}"/>
              </a:ext>
            </a:extLst>
          </p:cNvPr>
          <p:cNvSpPr txBox="1"/>
          <p:nvPr/>
        </p:nvSpPr>
        <p:spPr>
          <a:xfrm>
            <a:off x="575256" y="5881785"/>
            <a:ext cx="8077200" cy="307777"/>
          </a:xfrm>
          <a:prstGeom prst="rect">
            <a:avLst/>
          </a:prstGeom>
          <a:solidFill>
            <a:srgbClr val="00206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charset="0"/>
                <a:ea typeface="+mn-ea"/>
                <a:cs typeface="Arial" charset="0"/>
                <a:hlinkClick r:id="rId3">
                  <a:extLst>
                    <a:ext uri="{A12FA001-AC4F-418D-AE19-62706E023703}">
                      <ahyp:hlinkClr xmlns:ahyp="http://schemas.microsoft.com/office/drawing/2018/hyperlinkcolor" val="tx"/>
                    </a:ext>
                  </a:extLst>
                </a:hlinkClick>
              </a:rPr>
              <a:t>https://www.epa.gov/stationary-sources-air-pollution/affordable-clean-energy-rule</a:t>
            </a:r>
            <a:endParaRPr kumimoji="0" lang="en-US" sz="1300" b="1" i="0" u="none" strike="noStrike" kern="0" cap="none" spc="0" normalizeH="0" baseline="0" noProof="0" dirty="0">
              <a:ln>
                <a:noFill/>
              </a:ln>
              <a:solidFill>
                <a:prstClr val="white"/>
              </a:solidFill>
              <a:effectLst/>
              <a:uLnTx/>
              <a:uFillTx/>
              <a:latin typeface="Arial" charset="0"/>
              <a:ea typeface="+mn-ea"/>
              <a:cs typeface="Arial" charset="0"/>
            </a:endParaRPr>
          </a:p>
        </p:txBody>
      </p:sp>
      <p:sp>
        <p:nvSpPr>
          <p:cNvPr id="7" name="Title 1">
            <a:extLst>
              <a:ext uri="{FF2B5EF4-FFF2-40B4-BE49-F238E27FC236}">
                <a16:creationId xmlns:a16="http://schemas.microsoft.com/office/drawing/2014/main" id="{9FA61B11-54C5-44B7-B9B4-253151CC785B}"/>
              </a:ext>
            </a:extLst>
          </p:cNvPr>
          <p:cNvSpPr txBox="1">
            <a:spLocks/>
          </p:cNvSpPr>
          <p:nvPr/>
        </p:nvSpPr>
        <p:spPr>
          <a:xfrm>
            <a:off x="1112520" y="189437"/>
            <a:ext cx="7162800" cy="7016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j-ea"/>
                <a:cs typeface="Arial"/>
              </a:rPr>
              <a:t>Affordable Clean Energy Rule (ACE)</a:t>
            </a:r>
          </a:p>
        </p:txBody>
      </p:sp>
      <p:cxnSp>
        <p:nvCxnSpPr>
          <p:cNvPr id="8" name="Straight Connector 7">
            <a:extLst>
              <a:ext uri="{FF2B5EF4-FFF2-40B4-BE49-F238E27FC236}">
                <a16:creationId xmlns:a16="http://schemas.microsoft.com/office/drawing/2014/main" id="{14B59021-6B0C-4473-AB5E-EC78F9B1CD18}"/>
              </a:ext>
            </a:extLst>
          </p:cNvPr>
          <p:cNvCxnSpPr/>
          <p:nvPr/>
        </p:nvCxnSpPr>
        <p:spPr>
          <a:xfrm>
            <a:off x="1112520" y="854075"/>
            <a:ext cx="7610138" cy="4109"/>
          </a:xfrm>
          <a:prstGeom prst="line">
            <a:avLst/>
          </a:prstGeom>
          <a:ln w="66675"/>
        </p:spPr>
        <p:style>
          <a:lnRef idx="1">
            <a:schemeClr val="accent1"/>
          </a:lnRef>
          <a:fillRef idx="0">
            <a:schemeClr val="accent1"/>
          </a:fillRef>
          <a:effectRef idx="0">
            <a:schemeClr val="accent1"/>
          </a:effectRef>
          <a:fontRef idx="minor">
            <a:schemeClr val="tx1"/>
          </a:fontRef>
        </p:style>
      </p:cxnSp>
      <p:pic>
        <p:nvPicPr>
          <p:cNvPr id="9" name="Picture 2" descr="http://www.epa.gov/productreview/seal-logo/files/epa_seal_medium.gif">
            <a:extLst>
              <a:ext uri="{FF2B5EF4-FFF2-40B4-BE49-F238E27FC236}">
                <a16:creationId xmlns:a16="http://schemas.microsoft.com/office/drawing/2014/main" id="{3CC148AB-D16F-478C-9F9E-7BCA9B70A37B}"/>
              </a:ext>
            </a:extLst>
          </p:cNvPr>
          <p:cNvPicPr>
            <a:picLocks noChangeAspect="1" noChangeArrowheads="1"/>
          </p:cNvPicPr>
          <p:nvPr/>
        </p:nvPicPr>
        <p:blipFill>
          <a:blip r:embed="rId4" cstate="print"/>
          <a:srcRect/>
          <a:stretch>
            <a:fillRect/>
          </a:stretch>
        </p:blipFill>
        <p:spPr bwMode="auto">
          <a:xfrm>
            <a:off x="152400" y="30480"/>
            <a:ext cx="960120" cy="960120"/>
          </a:xfrm>
          <a:prstGeom prst="rect">
            <a:avLst/>
          </a:prstGeom>
          <a:noFill/>
        </p:spPr>
      </p:pic>
    </p:spTree>
    <p:extLst>
      <p:ext uri="{BB962C8B-B14F-4D97-AF65-F5344CB8AC3E}">
        <p14:creationId xmlns:p14="http://schemas.microsoft.com/office/powerpoint/2010/main" val="3783498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76F97A-1D92-4BEA-8880-FBAD1D419E47}"/>
              </a:ext>
            </a:extLst>
          </p:cNvPr>
          <p:cNvSpPr>
            <a:spLocks noGrp="1"/>
          </p:cNvSpPr>
          <p:nvPr>
            <p:ph idx="1"/>
          </p:nvPr>
        </p:nvSpPr>
        <p:spPr>
          <a:xfrm>
            <a:off x="628650" y="1366316"/>
            <a:ext cx="7886700" cy="4299696"/>
          </a:xfrm>
        </p:spPr>
        <p:txBody>
          <a:bodyPr>
            <a:noAutofit/>
          </a:bodyPr>
          <a:lstStyle/>
          <a:p>
            <a:pPr marL="0" lvl="0" indent="0" defTabSz="914400">
              <a:lnSpc>
                <a:spcPct val="100000"/>
              </a:lnSpc>
              <a:spcBef>
                <a:spcPts val="1000"/>
              </a:spcBef>
              <a:buNone/>
            </a:pPr>
            <a:r>
              <a:rPr lang="en-US" sz="2000" b="1" dirty="0">
                <a:solidFill>
                  <a:prstClr val="black"/>
                </a:solidFill>
              </a:rPr>
              <a:t>08/26/19:  </a:t>
            </a:r>
            <a:r>
              <a:rPr lang="en-US" sz="2000" dirty="0">
                <a:solidFill>
                  <a:prstClr val="black"/>
                </a:solidFill>
              </a:rPr>
              <a:t>EPA issued final rules related to the timing and implementation of the 2016 emission guidelines for existing MSW landfills</a:t>
            </a:r>
            <a:endParaRPr lang="en-US" sz="2000" dirty="0">
              <a:solidFill>
                <a:prstClr val="black"/>
              </a:solidFill>
              <a:cs typeface="Calibri"/>
            </a:endParaRPr>
          </a:p>
          <a:p>
            <a:pPr marL="342900" indent="-228600" defTabSz="914400">
              <a:lnSpc>
                <a:spcPct val="100000"/>
              </a:lnSpc>
              <a:spcBef>
                <a:spcPts val="500"/>
              </a:spcBef>
            </a:pPr>
            <a:r>
              <a:rPr lang="en-US" sz="1800" dirty="0">
                <a:solidFill>
                  <a:prstClr val="black"/>
                </a:solidFill>
              </a:rPr>
              <a:t>Final rule aligned state plan timing requirements with the updated CAA Section 111(d) implementing regulations that were finalized with the ACE rule on 7/8/19 (40 CFR Part 60 Subpart Ba). </a:t>
            </a:r>
          </a:p>
          <a:p>
            <a:pPr marL="0" indent="0" defTabSz="914400">
              <a:lnSpc>
                <a:spcPct val="100000"/>
              </a:lnSpc>
              <a:spcBef>
                <a:spcPts val="1000"/>
              </a:spcBef>
              <a:spcAft>
                <a:spcPts val="0"/>
              </a:spcAft>
              <a:buNone/>
            </a:pPr>
            <a:r>
              <a:rPr lang="en-US" sz="2000" b="1" dirty="0">
                <a:solidFill>
                  <a:prstClr val="black"/>
                </a:solidFill>
              </a:rPr>
              <a:t>03/09/20</a:t>
            </a:r>
            <a:r>
              <a:rPr lang="en-US" sz="2000" dirty="0">
                <a:solidFill>
                  <a:prstClr val="black"/>
                </a:solidFill>
              </a:rPr>
              <a:t>: EPA issued notice of failure to submit 111(d) plans for existing landfills</a:t>
            </a:r>
          </a:p>
          <a:p>
            <a:pPr marL="342900" indent="-228600" defTabSz="914400">
              <a:lnSpc>
                <a:spcPct val="100000"/>
              </a:lnSpc>
              <a:spcBef>
                <a:spcPts val="500"/>
              </a:spcBef>
            </a:pPr>
            <a:r>
              <a:rPr lang="en-US" sz="1800" dirty="0">
                <a:solidFill>
                  <a:prstClr val="black"/>
                </a:solidFill>
              </a:rPr>
              <a:t>Notice applies to 42 states and territories, including all eight Region 4 states</a:t>
            </a:r>
          </a:p>
          <a:p>
            <a:pPr marL="114300" indent="0" defTabSz="914400">
              <a:lnSpc>
                <a:spcPct val="100000"/>
              </a:lnSpc>
              <a:spcBef>
                <a:spcPts val="500"/>
              </a:spcBef>
              <a:buNone/>
            </a:pPr>
            <a:r>
              <a:rPr lang="en-US" sz="2000" b="1" dirty="0">
                <a:solidFill>
                  <a:prstClr val="black"/>
                </a:solidFill>
              </a:rPr>
              <a:t>03/26/20: </a:t>
            </a:r>
            <a:r>
              <a:rPr lang="en-US" sz="2000" dirty="0">
                <a:solidFill>
                  <a:prstClr val="black"/>
                </a:solidFill>
              </a:rPr>
              <a:t>EPA finalized Amendments to the Landfill Emission Guidelines</a:t>
            </a:r>
          </a:p>
        </p:txBody>
      </p:sp>
      <p:sp>
        <p:nvSpPr>
          <p:cNvPr id="4" name="Slide Number Placeholder 3">
            <a:extLst>
              <a:ext uri="{FF2B5EF4-FFF2-40B4-BE49-F238E27FC236}">
                <a16:creationId xmlns:a16="http://schemas.microsoft.com/office/drawing/2014/main" id="{56EDF673-F890-4279-8BC4-72F7864D015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3BE43C1-65F0-4FE4-BADA-C47078FE10C5}" type="slidenum">
              <a:rPr kumimoji="0" lang="en-US" sz="9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9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7" name="Title 1">
            <a:extLst>
              <a:ext uri="{FF2B5EF4-FFF2-40B4-BE49-F238E27FC236}">
                <a16:creationId xmlns:a16="http://schemas.microsoft.com/office/drawing/2014/main" id="{9FA61B11-54C5-44B7-B9B4-253151CC785B}"/>
              </a:ext>
            </a:extLst>
          </p:cNvPr>
          <p:cNvSpPr txBox="1">
            <a:spLocks/>
          </p:cNvSpPr>
          <p:nvPr/>
        </p:nvSpPr>
        <p:spPr>
          <a:xfrm>
            <a:off x="1112520" y="187157"/>
            <a:ext cx="7162800" cy="7016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j-ea"/>
                <a:cs typeface="Arial" panose="020B0604020202020204" pitchFamily="34" charset="0"/>
              </a:rPr>
              <a:t>Landfills – Recent Rulemakings</a:t>
            </a:r>
          </a:p>
        </p:txBody>
      </p:sp>
      <p:cxnSp>
        <p:nvCxnSpPr>
          <p:cNvPr id="8" name="Straight Connector 7">
            <a:extLst>
              <a:ext uri="{FF2B5EF4-FFF2-40B4-BE49-F238E27FC236}">
                <a16:creationId xmlns:a16="http://schemas.microsoft.com/office/drawing/2014/main" id="{14B59021-6B0C-4473-AB5E-EC78F9B1CD18}"/>
              </a:ext>
            </a:extLst>
          </p:cNvPr>
          <p:cNvCxnSpPr>
            <a:cxnSpLocks/>
          </p:cNvCxnSpPr>
          <p:nvPr/>
        </p:nvCxnSpPr>
        <p:spPr>
          <a:xfrm flipV="1">
            <a:off x="1112520" y="854076"/>
            <a:ext cx="7581775" cy="1"/>
          </a:xfrm>
          <a:prstGeom prst="line">
            <a:avLst/>
          </a:prstGeom>
          <a:ln w="66675"/>
        </p:spPr>
        <p:style>
          <a:lnRef idx="1">
            <a:schemeClr val="accent1"/>
          </a:lnRef>
          <a:fillRef idx="0">
            <a:schemeClr val="accent1"/>
          </a:fillRef>
          <a:effectRef idx="0">
            <a:schemeClr val="accent1"/>
          </a:effectRef>
          <a:fontRef idx="minor">
            <a:schemeClr val="tx1"/>
          </a:fontRef>
        </p:style>
      </p:cxnSp>
      <p:pic>
        <p:nvPicPr>
          <p:cNvPr id="9" name="Picture 2" descr="http://www.epa.gov/productreview/seal-logo/files/epa_seal_medium.gif">
            <a:extLst>
              <a:ext uri="{FF2B5EF4-FFF2-40B4-BE49-F238E27FC236}">
                <a16:creationId xmlns:a16="http://schemas.microsoft.com/office/drawing/2014/main" id="{3CC148AB-D16F-478C-9F9E-7BCA9B70A37B}"/>
              </a:ext>
            </a:extLst>
          </p:cNvPr>
          <p:cNvPicPr>
            <a:picLocks noChangeAspect="1" noChangeArrowheads="1"/>
          </p:cNvPicPr>
          <p:nvPr/>
        </p:nvPicPr>
        <p:blipFill>
          <a:blip r:embed="rId3" cstate="print"/>
          <a:srcRect/>
          <a:stretch>
            <a:fillRect/>
          </a:stretch>
        </p:blipFill>
        <p:spPr bwMode="auto">
          <a:xfrm>
            <a:off x="152400" y="30480"/>
            <a:ext cx="960120" cy="960120"/>
          </a:xfrm>
          <a:prstGeom prst="rect">
            <a:avLst/>
          </a:prstGeom>
          <a:noFill/>
        </p:spPr>
      </p:pic>
      <p:sp>
        <p:nvSpPr>
          <p:cNvPr id="2" name="TextBox 1">
            <a:extLst>
              <a:ext uri="{FF2B5EF4-FFF2-40B4-BE49-F238E27FC236}">
                <a16:creationId xmlns:a16="http://schemas.microsoft.com/office/drawing/2014/main" id="{CC9CCC2D-D458-42A9-9E9B-EB7BCA8BCBDC}"/>
              </a:ext>
            </a:extLst>
          </p:cNvPr>
          <p:cNvSpPr txBox="1"/>
          <p:nvPr/>
        </p:nvSpPr>
        <p:spPr>
          <a:xfrm>
            <a:off x="768715" y="6026575"/>
            <a:ext cx="7606570" cy="261610"/>
          </a:xfrm>
          <a:prstGeom prst="rect">
            <a:avLst/>
          </a:prstGeom>
          <a:solidFill>
            <a:schemeClr val="tx2"/>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charset="0"/>
                <a:ea typeface="+mn-ea"/>
                <a:cs typeface="Arial" charset="0"/>
              </a:rPr>
              <a:t>https://www.epa.gov/stationary-sources-air-pollution/municipal-solid-waste-landfills-new-source-performance-standards</a:t>
            </a:r>
          </a:p>
        </p:txBody>
      </p:sp>
    </p:spTree>
    <p:extLst>
      <p:ext uri="{BB962C8B-B14F-4D97-AF65-F5344CB8AC3E}">
        <p14:creationId xmlns:p14="http://schemas.microsoft.com/office/powerpoint/2010/main" val="3020146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520" y="203204"/>
            <a:ext cx="7368540" cy="514348"/>
          </a:xfrm>
        </p:spPr>
        <p:txBody>
          <a:bodyPr>
            <a:noAutofit/>
          </a:bodyPr>
          <a:lstStyle/>
          <a:p>
            <a:pPr algn="ctr"/>
            <a:r>
              <a:rPr lang="en-US" sz="2800" b="1" i="1" dirty="0">
                <a:latin typeface="+mn-lt"/>
                <a:ea typeface="+mn-lt"/>
                <a:cs typeface="+mn-lt"/>
              </a:rPr>
              <a:t>Reclassification of Major Sources as Area Sources Under Section 112</a:t>
            </a:r>
            <a:endParaRPr lang="en-US" sz="2800" b="1" dirty="0">
              <a:latin typeface="+mn-lt"/>
              <a:cs typeface="Arial" panose="020B0604020202020204" pitchFamily="34" charset="0"/>
            </a:endParaRPr>
          </a:p>
        </p:txBody>
      </p:sp>
      <p:sp>
        <p:nvSpPr>
          <p:cNvPr id="3" name="Content Placeholder 2"/>
          <p:cNvSpPr>
            <a:spLocks noGrp="1"/>
          </p:cNvSpPr>
          <p:nvPr>
            <p:ph idx="1"/>
          </p:nvPr>
        </p:nvSpPr>
        <p:spPr>
          <a:xfrm>
            <a:off x="628650" y="1163322"/>
            <a:ext cx="7852409" cy="5491469"/>
          </a:xfrm>
          <a:ln>
            <a:solidFill>
              <a:schemeClr val="bg1"/>
            </a:solidFill>
          </a:ln>
        </p:spPr>
        <p:txBody>
          <a:bodyPr vert="horz" lIns="91440" tIns="45720" rIns="91440" bIns="45720" rtlCol="0" anchor="t">
            <a:noAutofit/>
          </a:bodyPr>
          <a:lstStyle/>
          <a:p>
            <a:pPr marL="0" indent="0">
              <a:buNone/>
            </a:pPr>
            <a:r>
              <a:rPr lang="en-US" sz="2800" b="1" dirty="0">
                <a:ea typeface="+mn-lt"/>
                <a:cs typeface="+mn-lt"/>
              </a:rPr>
              <a:t>Final Rule Signed 10/1/2020 - </a:t>
            </a:r>
            <a:r>
              <a:rPr lang="en-US" sz="2800" b="1" dirty="0"/>
              <a:t>Effective 60 days after publication</a:t>
            </a:r>
            <a:endParaRPr lang="en-US" sz="2800" b="1" dirty="0">
              <a:cs typeface="Calibri"/>
            </a:endParaRPr>
          </a:p>
          <a:p>
            <a:pPr lvl="1"/>
            <a:endParaRPr lang="en-US" sz="2400" b="1" i="1" dirty="0">
              <a:ea typeface="+mn-lt"/>
              <a:cs typeface="+mn-lt"/>
            </a:endParaRPr>
          </a:p>
          <a:p>
            <a:r>
              <a:rPr lang="en-US" sz="2400" dirty="0"/>
              <a:t>Implements the January 25, 2018 EPA memorandum which withdrew the 1995 Once-In-Always-In Policy (OIAI)</a:t>
            </a:r>
          </a:p>
          <a:p>
            <a:r>
              <a:rPr lang="en-US" sz="2400" dirty="0"/>
              <a:t>Amends the National Emission Standards for Hazardous Air Pollutants (NESHAP) General Provisions</a:t>
            </a:r>
          </a:p>
          <a:p>
            <a:pPr lvl="0"/>
            <a:r>
              <a:rPr lang="en-US" sz="2400" dirty="0"/>
              <a:t>Provides sources that have lowered HAP emissions to below major source thresholds the flexibility to reclassify to area source status</a:t>
            </a:r>
          </a:p>
          <a:p>
            <a:pPr lvl="0"/>
            <a:endParaRPr lang="en-US" sz="2400" dirty="0"/>
          </a:p>
          <a:p>
            <a:pPr marL="0" lvl="0" indent="0">
              <a:buNone/>
            </a:pPr>
            <a:endParaRPr lang="en-US" sz="2400" dirty="0"/>
          </a:p>
          <a:p>
            <a:pPr marL="0" lvl="0" indent="0">
              <a:buNone/>
            </a:pPr>
            <a:endParaRPr lang="en-US" sz="2400" dirty="0"/>
          </a:p>
          <a:p>
            <a:pPr marL="0" lvl="0" indent="0">
              <a:buNone/>
            </a:pPr>
            <a:r>
              <a:rPr lang="en-US" sz="1100" u="sng" dirty="0">
                <a:hlinkClick r:id="rId3"/>
              </a:rPr>
              <a:t>https://www.epa.gov/stationary-sources-air-pollution/reclassification-major-sources-area-sources-under-section-112-clean</a:t>
            </a:r>
            <a:endParaRPr lang="en-US" sz="1100" dirty="0"/>
          </a:p>
          <a:p>
            <a:pPr lvl="1"/>
            <a:r>
              <a:rPr lang="en-US" dirty="0">
                <a:solidFill>
                  <a:prstClr val="white"/>
                </a:solidFill>
                <a:latin typeface="Arial" charset="0"/>
                <a:cs typeface="Arial" charset="0"/>
              </a:rPr>
              <a:t>www</a:t>
            </a:r>
            <a:endParaRPr lang="en-US" dirty="0"/>
          </a:p>
          <a:p>
            <a:pPr lvl="1"/>
            <a:endParaRPr lang="en-US" dirty="0"/>
          </a:p>
          <a:p>
            <a:pPr lvl="2"/>
            <a:endParaRPr lang="en-US" dirty="0"/>
          </a:p>
          <a:p>
            <a:pPr lvl="1"/>
            <a:endParaRPr lang="en-US" dirty="0"/>
          </a:p>
          <a:p>
            <a:pPr lvl="1"/>
            <a:endParaRPr lang="en-US" dirty="0"/>
          </a:p>
          <a:p>
            <a:pPr lvl="1"/>
            <a:endParaRPr lang="en-US" dirty="0">
              <a:cs typeface="Calibri"/>
            </a:endParaRPr>
          </a:p>
        </p:txBody>
      </p:sp>
      <p:cxnSp>
        <p:nvCxnSpPr>
          <p:cNvPr id="19" name="Straight Connector 18"/>
          <p:cNvCxnSpPr>
            <a:cxnSpLocks/>
          </p:cNvCxnSpPr>
          <p:nvPr/>
        </p:nvCxnSpPr>
        <p:spPr>
          <a:xfrm flipV="1">
            <a:off x="1112520" y="854075"/>
            <a:ext cx="7546376" cy="1"/>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73DA9ED-7630-4C77-8C40-A3A6347DFAE5}"/>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01CF334-2D5C-4859-84A6-CA7E6E43FAEB}" type="slidenum">
              <a:rPr kumimoji="0" lang="en-US" sz="9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9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pic>
        <p:nvPicPr>
          <p:cNvPr id="7" name="Picture 2" descr="http://www.epa.gov/productreview/seal-logo/files/epa_seal_medium.gif">
            <a:extLst>
              <a:ext uri="{FF2B5EF4-FFF2-40B4-BE49-F238E27FC236}">
                <a16:creationId xmlns:a16="http://schemas.microsoft.com/office/drawing/2014/main" id="{15652760-AE7E-4019-84A7-ED03C85A6755}"/>
              </a:ext>
            </a:extLst>
          </p:cNvPr>
          <p:cNvPicPr>
            <a:picLocks noChangeAspect="1" noChangeArrowheads="1"/>
          </p:cNvPicPr>
          <p:nvPr/>
        </p:nvPicPr>
        <p:blipFill>
          <a:blip r:embed="rId4" cstate="print"/>
          <a:srcRect/>
          <a:stretch>
            <a:fillRect/>
          </a:stretch>
        </p:blipFill>
        <p:spPr bwMode="auto">
          <a:xfrm>
            <a:off x="152400" y="30480"/>
            <a:ext cx="960120" cy="960120"/>
          </a:xfrm>
          <a:prstGeom prst="rect">
            <a:avLst/>
          </a:prstGeom>
          <a:noFill/>
        </p:spPr>
      </p:pic>
    </p:spTree>
    <p:extLst>
      <p:ext uri="{BB962C8B-B14F-4D97-AF65-F5344CB8AC3E}">
        <p14:creationId xmlns:p14="http://schemas.microsoft.com/office/powerpoint/2010/main" val="265955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520" y="203204"/>
            <a:ext cx="7368540" cy="514348"/>
          </a:xfrm>
        </p:spPr>
        <p:txBody>
          <a:bodyPr>
            <a:noAutofit/>
          </a:bodyPr>
          <a:lstStyle/>
          <a:p>
            <a:pPr algn="ctr"/>
            <a:r>
              <a:rPr lang="en-US" sz="2800" b="1" i="1" dirty="0">
                <a:latin typeface="+mn-lt"/>
                <a:ea typeface="+mn-lt"/>
                <a:cs typeface="+mn-lt"/>
              </a:rPr>
              <a:t>Reclassification of Major Sources as Area Sources Under Section 112</a:t>
            </a:r>
            <a:endParaRPr lang="en-US" sz="2800" b="1" dirty="0">
              <a:latin typeface="+mn-lt"/>
              <a:cs typeface="Arial" panose="020B0604020202020204" pitchFamily="34" charset="0"/>
            </a:endParaRPr>
          </a:p>
        </p:txBody>
      </p:sp>
      <p:sp>
        <p:nvSpPr>
          <p:cNvPr id="3" name="Content Placeholder 2"/>
          <p:cNvSpPr>
            <a:spLocks noGrp="1"/>
          </p:cNvSpPr>
          <p:nvPr>
            <p:ph idx="1"/>
          </p:nvPr>
        </p:nvSpPr>
        <p:spPr>
          <a:xfrm>
            <a:off x="628650" y="1163322"/>
            <a:ext cx="7852409" cy="5491469"/>
          </a:xfrm>
          <a:ln>
            <a:solidFill>
              <a:schemeClr val="bg1"/>
            </a:solidFill>
          </a:ln>
        </p:spPr>
        <p:txBody>
          <a:bodyPr vert="horz" lIns="91440" tIns="45720" rIns="91440" bIns="45720" rtlCol="0" anchor="t">
            <a:noAutofit/>
          </a:bodyPr>
          <a:lstStyle/>
          <a:p>
            <a:pPr lvl="0"/>
            <a:r>
              <a:rPr lang="en-US" sz="2400" dirty="0"/>
              <a:t>Benefits reclassified sources due to reduced compliance burden</a:t>
            </a:r>
          </a:p>
          <a:p>
            <a:pPr lvl="1"/>
            <a:r>
              <a:rPr lang="en-US" sz="2400" dirty="0"/>
              <a:t>Exempts some reclassified sources from the requirement to obtain an operating permit under Title V of the CAA</a:t>
            </a:r>
          </a:p>
          <a:p>
            <a:pPr lvl="1"/>
            <a:r>
              <a:rPr lang="en-US" sz="2400" dirty="0"/>
              <a:t>Some of these sources possibly become subject to CAA section 112 area source requirements rather than major source requirements</a:t>
            </a:r>
          </a:p>
          <a:p>
            <a:pPr lvl="0"/>
            <a:r>
              <a:rPr lang="en-US" sz="2400" dirty="0"/>
              <a:t>Encourages sources with emissions above major source thresholds to evaluate their operations and consider changes that can further reduce their HAP emissions to below the major source thresholds</a:t>
            </a:r>
          </a:p>
          <a:p>
            <a:pPr lvl="0"/>
            <a:endParaRPr lang="en-US" sz="1800" dirty="0"/>
          </a:p>
          <a:p>
            <a:pPr lvl="0"/>
            <a:endParaRPr lang="en-US" sz="1800" dirty="0"/>
          </a:p>
          <a:p>
            <a:pPr marL="0" lvl="0" indent="0">
              <a:buNone/>
            </a:pPr>
            <a:endParaRPr lang="en-US" sz="1800" dirty="0"/>
          </a:p>
          <a:p>
            <a:pPr marL="0" lvl="0" indent="0">
              <a:buNone/>
            </a:pPr>
            <a:r>
              <a:rPr lang="en-US" sz="1100" u="sng" dirty="0">
                <a:hlinkClick r:id="rId3"/>
              </a:rPr>
              <a:t>https://www.epa.gov/stationary-sources-air-pollution/reclassification-major-sources-area-sources-under-section-112-clean</a:t>
            </a:r>
            <a:endParaRPr lang="en-US" sz="1100" dirty="0"/>
          </a:p>
          <a:p>
            <a:pPr lvl="1"/>
            <a:r>
              <a:rPr lang="en-US" dirty="0">
                <a:solidFill>
                  <a:prstClr val="white"/>
                </a:solidFill>
                <a:latin typeface="Arial" charset="0"/>
                <a:cs typeface="Arial" charset="0"/>
              </a:rPr>
              <a:t>www</a:t>
            </a:r>
            <a:endParaRPr lang="en-US" dirty="0"/>
          </a:p>
          <a:p>
            <a:pPr lvl="1"/>
            <a:endParaRPr lang="en-US" dirty="0"/>
          </a:p>
          <a:p>
            <a:pPr lvl="2"/>
            <a:endParaRPr lang="en-US" dirty="0"/>
          </a:p>
          <a:p>
            <a:pPr lvl="1"/>
            <a:endParaRPr lang="en-US" dirty="0"/>
          </a:p>
          <a:p>
            <a:pPr lvl="1"/>
            <a:endParaRPr lang="en-US" dirty="0"/>
          </a:p>
          <a:p>
            <a:pPr lvl="1"/>
            <a:endParaRPr lang="en-US" dirty="0">
              <a:cs typeface="Calibri"/>
            </a:endParaRPr>
          </a:p>
        </p:txBody>
      </p:sp>
      <p:cxnSp>
        <p:nvCxnSpPr>
          <p:cNvPr id="19" name="Straight Connector 18"/>
          <p:cNvCxnSpPr>
            <a:cxnSpLocks/>
          </p:cNvCxnSpPr>
          <p:nvPr/>
        </p:nvCxnSpPr>
        <p:spPr>
          <a:xfrm flipV="1">
            <a:off x="1112520" y="854075"/>
            <a:ext cx="7546376" cy="1"/>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73DA9ED-7630-4C77-8C40-A3A6347DFAE5}"/>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01CF334-2D5C-4859-84A6-CA7E6E43FAEB}" type="slidenum">
              <a:rPr kumimoji="0" lang="en-US" sz="9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9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pic>
        <p:nvPicPr>
          <p:cNvPr id="7" name="Picture 2" descr="http://www.epa.gov/productreview/seal-logo/files/epa_seal_medium.gif">
            <a:extLst>
              <a:ext uri="{FF2B5EF4-FFF2-40B4-BE49-F238E27FC236}">
                <a16:creationId xmlns:a16="http://schemas.microsoft.com/office/drawing/2014/main" id="{15652760-AE7E-4019-84A7-ED03C85A6755}"/>
              </a:ext>
            </a:extLst>
          </p:cNvPr>
          <p:cNvPicPr>
            <a:picLocks noChangeAspect="1" noChangeArrowheads="1"/>
          </p:cNvPicPr>
          <p:nvPr/>
        </p:nvPicPr>
        <p:blipFill>
          <a:blip r:embed="rId4" cstate="print"/>
          <a:srcRect/>
          <a:stretch>
            <a:fillRect/>
          </a:stretch>
        </p:blipFill>
        <p:spPr bwMode="auto">
          <a:xfrm>
            <a:off x="152400" y="30480"/>
            <a:ext cx="960120" cy="960120"/>
          </a:xfrm>
          <a:prstGeom prst="rect">
            <a:avLst/>
          </a:prstGeom>
          <a:noFill/>
        </p:spPr>
      </p:pic>
    </p:spTree>
    <p:extLst>
      <p:ext uri="{BB962C8B-B14F-4D97-AF65-F5344CB8AC3E}">
        <p14:creationId xmlns:p14="http://schemas.microsoft.com/office/powerpoint/2010/main" val="428286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520" y="203203"/>
            <a:ext cx="7368540" cy="787397"/>
          </a:xfrm>
        </p:spPr>
        <p:txBody>
          <a:bodyPr>
            <a:noAutofit/>
          </a:bodyPr>
          <a:lstStyle/>
          <a:p>
            <a:r>
              <a:rPr lang="en-US" sz="3000" b="1" dirty="0">
                <a:latin typeface="+mn-lt"/>
                <a:cs typeface="Arial" panose="020B0604020202020204" pitchFamily="34" charset="0"/>
              </a:rPr>
              <a:t>Title V  &amp; NSR Permitting</a:t>
            </a:r>
          </a:p>
        </p:txBody>
      </p:sp>
      <p:sp>
        <p:nvSpPr>
          <p:cNvPr id="3" name="Content Placeholder 2"/>
          <p:cNvSpPr>
            <a:spLocks noGrp="1"/>
          </p:cNvSpPr>
          <p:nvPr>
            <p:ph idx="1"/>
          </p:nvPr>
        </p:nvSpPr>
        <p:spPr>
          <a:xfrm>
            <a:off x="276046" y="1163323"/>
            <a:ext cx="8382850" cy="5193028"/>
          </a:xfrm>
          <a:ln>
            <a:solidFill>
              <a:schemeClr val="bg1"/>
            </a:solidFill>
          </a:ln>
        </p:spPr>
        <p:txBody>
          <a:bodyPr vert="horz" lIns="91440" tIns="45720" rIns="91440" bIns="45720" rtlCol="0" anchor="t">
            <a:noAutofit/>
          </a:bodyPr>
          <a:lstStyle/>
          <a:p>
            <a:r>
              <a:rPr lang="en-US" sz="2800" b="1" dirty="0">
                <a:ea typeface="+mn-lt"/>
                <a:cs typeface="+mn-lt"/>
              </a:rPr>
              <a:t>Rulemakings &amp; Guidance in Progress </a:t>
            </a:r>
            <a:endParaRPr lang="en-US" sz="2800" b="1" dirty="0">
              <a:cs typeface="Calibri"/>
            </a:endParaRPr>
          </a:p>
          <a:p>
            <a:pPr lvl="1"/>
            <a:endParaRPr lang="en-US" sz="2400" b="1" i="1" dirty="0">
              <a:ea typeface="+mn-lt"/>
              <a:cs typeface="+mn-lt"/>
            </a:endParaRPr>
          </a:p>
          <a:p>
            <a:pPr lvl="1"/>
            <a:r>
              <a:rPr lang="en-US" sz="2400" b="1" i="1" dirty="0">
                <a:ea typeface="+mn-lt"/>
                <a:cs typeface="+mn-lt"/>
              </a:rPr>
              <a:t>Final Title V Petitions Process Rulemaking </a:t>
            </a:r>
            <a:r>
              <a:rPr lang="en-US" sz="2400" dirty="0">
                <a:ea typeface="+mn-lt"/>
                <a:cs typeface="+mn-lt"/>
              </a:rPr>
              <a:t>– Final Rule Published 2/5/2020.</a:t>
            </a:r>
          </a:p>
          <a:p>
            <a:pPr lvl="2"/>
            <a:r>
              <a:rPr lang="en-US" sz="1800" dirty="0">
                <a:ea typeface="+mn-lt"/>
                <a:cs typeface="+mn-lt"/>
              </a:rPr>
              <a:t>Rule effective April 6, 2020.</a:t>
            </a:r>
          </a:p>
          <a:p>
            <a:pPr lvl="2"/>
            <a:r>
              <a:rPr lang="en-US" sz="1800" dirty="0">
                <a:ea typeface="+mn-lt"/>
                <a:cs typeface="+mn-lt"/>
              </a:rPr>
              <a:t>Provides mandatory content, format, and submission process.</a:t>
            </a:r>
          </a:p>
          <a:p>
            <a:pPr lvl="2"/>
            <a:r>
              <a:rPr lang="en-US" sz="1800" dirty="0">
                <a:ea typeface="+mn-lt"/>
                <a:cs typeface="+mn-lt"/>
              </a:rPr>
              <a:t>Clarifies the timing of EPA’s 45-day review period and the citizen petition deadline under parallel review (105 days vs. 135 days used by Region 4).</a:t>
            </a:r>
          </a:p>
          <a:p>
            <a:pPr lvl="2"/>
            <a:r>
              <a:rPr lang="en-US" sz="1800" dirty="0">
                <a:ea typeface="+mn-lt"/>
                <a:cs typeface="+mn-lt"/>
              </a:rPr>
              <a:t>Reaffirms that response to significant comments is mandatory.</a:t>
            </a:r>
          </a:p>
          <a:p>
            <a:pPr lvl="2"/>
            <a:r>
              <a:rPr lang="en-US" sz="1800" dirty="0">
                <a:ea typeface="+mn-lt"/>
                <a:cs typeface="+mn-lt"/>
              </a:rPr>
              <a:t>Region 4 will continue to calculate and post petition deadlines on our website.</a:t>
            </a:r>
          </a:p>
          <a:p>
            <a:pPr marL="685800" lvl="2" indent="0">
              <a:buNone/>
            </a:pPr>
            <a:endParaRPr lang="en-US" sz="1800" dirty="0">
              <a:ea typeface="+mn-lt"/>
              <a:cs typeface="+mn-lt"/>
            </a:endParaRPr>
          </a:p>
          <a:p>
            <a:pPr lvl="1"/>
            <a:r>
              <a:rPr lang="en-US" sz="2400" b="1" i="1" dirty="0">
                <a:ea typeface="+mn-lt"/>
                <a:cs typeface="+mn-lt"/>
              </a:rPr>
              <a:t>NSR Error Corrections Rulemaking, </a:t>
            </a:r>
            <a:r>
              <a:rPr lang="en-US" sz="2400" dirty="0">
                <a:ea typeface="+mn-lt"/>
                <a:cs typeface="+mn-lt"/>
              </a:rPr>
              <a:t>proposed 11/22/19.</a:t>
            </a:r>
          </a:p>
          <a:p>
            <a:pPr lvl="2"/>
            <a:r>
              <a:rPr lang="en-US" sz="1800" dirty="0">
                <a:ea typeface="+mn-lt"/>
                <a:cs typeface="+mn-lt"/>
              </a:rPr>
              <a:t>Proposed rulemaking suggests air agencies make these changes in conjunction with other SIP submittals.</a:t>
            </a:r>
            <a:endParaRPr lang="en-US" sz="1800" dirty="0">
              <a:cs typeface="Calibri"/>
            </a:endParaRPr>
          </a:p>
          <a:p>
            <a:pPr marL="342900" lvl="1" indent="0">
              <a:buNone/>
            </a:pPr>
            <a:endParaRPr lang="en-US" dirty="0">
              <a:ea typeface="+mn-lt"/>
              <a:cs typeface="+mn-lt"/>
            </a:endParaRPr>
          </a:p>
        </p:txBody>
      </p:sp>
      <p:cxnSp>
        <p:nvCxnSpPr>
          <p:cNvPr id="19" name="Straight Connector 18"/>
          <p:cNvCxnSpPr>
            <a:cxnSpLocks/>
          </p:cNvCxnSpPr>
          <p:nvPr/>
        </p:nvCxnSpPr>
        <p:spPr>
          <a:xfrm flipV="1">
            <a:off x="1112520" y="854075"/>
            <a:ext cx="7546376" cy="1"/>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73DA9ED-7630-4C77-8C40-A3A6347DFAE5}"/>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01CF334-2D5C-4859-84A6-CA7E6E43FAEB}" type="slidenum">
              <a:rPr kumimoji="0" lang="en-US" sz="9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9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pic>
        <p:nvPicPr>
          <p:cNvPr id="7" name="Picture 2" descr="http://www.epa.gov/productreview/seal-logo/files/epa_seal_medium.gif">
            <a:extLst>
              <a:ext uri="{FF2B5EF4-FFF2-40B4-BE49-F238E27FC236}">
                <a16:creationId xmlns:a16="http://schemas.microsoft.com/office/drawing/2014/main" id="{15652760-AE7E-4019-84A7-ED03C85A6755}"/>
              </a:ext>
            </a:extLst>
          </p:cNvPr>
          <p:cNvPicPr>
            <a:picLocks noChangeAspect="1" noChangeArrowheads="1"/>
          </p:cNvPicPr>
          <p:nvPr/>
        </p:nvPicPr>
        <p:blipFill>
          <a:blip r:embed="rId3" cstate="print"/>
          <a:srcRect/>
          <a:stretch>
            <a:fillRect/>
          </a:stretch>
        </p:blipFill>
        <p:spPr bwMode="auto">
          <a:xfrm>
            <a:off x="152400" y="30480"/>
            <a:ext cx="960120" cy="960120"/>
          </a:xfrm>
          <a:prstGeom prst="rect">
            <a:avLst/>
          </a:prstGeom>
          <a:noFill/>
        </p:spPr>
      </p:pic>
      <p:sp>
        <p:nvSpPr>
          <p:cNvPr id="5" name="Rectangle 4">
            <a:extLst>
              <a:ext uri="{FF2B5EF4-FFF2-40B4-BE49-F238E27FC236}">
                <a16:creationId xmlns:a16="http://schemas.microsoft.com/office/drawing/2014/main" id="{9ACD0488-0CC2-4A3A-9312-743421FBF0FB}"/>
              </a:ext>
            </a:extLst>
          </p:cNvPr>
          <p:cNvSpPr/>
          <p:nvPr/>
        </p:nvSpPr>
        <p:spPr>
          <a:xfrm>
            <a:off x="3561291" y="6094741"/>
            <a:ext cx="1812360" cy="261610"/>
          </a:xfrm>
          <a:prstGeom prst="rect">
            <a:avLst/>
          </a:prstGeom>
          <a:solidFill>
            <a:schemeClr val="tx2"/>
          </a:solidFill>
        </p:spPr>
        <p:txBody>
          <a:bodyPr wrap="square" rtlCol="0">
            <a:spAutoFit/>
          </a:bodyPr>
          <a:lstStyle/>
          <a:p>
            <a:r>
              <a:rPr lang="en-US" sz="1100" dirty="0">
                <a:solidFill>
                  <a:prstClr val="white"/>
                </a:solidFill>
              </a:rPr>
              <a:t>https://www.epa.gov/nsr</a:t>
            </a:r>
          </a:p>
        </p:txBody>
      </p:sp>
    </p:spTree>
    <p:extLst>
      <p:ext uri="{BB962C8B-B14F-4D97-AF65-F5344CB8AC3E}">
        <p14:creationId xmlns:p14="http://schemas.microsoft.com/office/powerpoint/2010/main" val="2237075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520" y="203203"/>
            <a:ext cx="7368540" cy="787397"/>
          </a:xfrm>
        </p:spPr>
        <p:txBody>
          <a:bodyPr>
            <a:noAutofit/>
          </a:bodyPr>
          <a:lstStyle/>
          <a:p>
            <a:r>
              <a:rPr lang="en-US" sz="3000" b="1" dirty="0">
                <a:latin typeface="+mn-lt"/>
                <a:cs typeface="Arial" panose="020B0604020202020204" pitchFamily="34" charset="0"/>
              </a:rPr>
              <a:t>Title V  &amp; NSR Permitting</a:t>
            </a:r>
          </a:p>
        </p:txBody>
      </p:sp>
      <p:sp>
        <p:nvSpPr>
          <p:cNvPr id="3" name="Content Placeholder 2"/>
          <p:cNvSpPr>
            <a:spLocks noGrp="1"/>
          </p:cNvSpPr>
          <p:nvPr>
            <p:ph idx="1"/>
          </p:nvPr>
        </p:nvSpPr>
        <p:spPr>
          <a:xfrm>
            <a:off x="152399" y="990601"/>
            <a:ext cx="8715555" cy="5365748"/>
          </a:xfrm>
          <a:ln>
            <a:solidFill>
              <a:schemeClr val="bg1"/>
            </a:solidFill>
          </a:ln>
        </p:spPr>
        <p:txBody>
          <a:bodyPr vert="horz" lIns="91440" tIns="45720" rIns="91440" bIns="45720" rtlCol="0" anchor="t">
            <a:noAutofit/>
          </a:bodyPr>
          <a:lstStyle/>
          <a:p>
            <a:pPr marL="342900" lvl="1" indent="0">
              <a:buNone/>
            </a:pPr>
            <a:endParaRPr lang="en-US" dirty="0">
              <a:ea typeface="+mn-lt"/>
              <a:cs typeface="+mn-lt"/>
            </a:endParaRPr>
          </a:p>
          <a:p>
            <a:r>
              <a:rPr lang="en-US" sz="2400" b="1" dirty="0">
                <a:ea typeface="+mn-lt"/>
                <a:cs typeface="+mn-lt"/>
              </a:rPr>
              <a:t>Electronic Permits System (EPS) </a:t>
            </a:r>
          </a:p>
          <a:p>
            <a:pPr lvl="1">
              <a:lnSpc>
                <a:spcPct val="150000"/>
              </a:lnSpc>
            </a:pPr>
            <a:r>
              <a:rPr lang="en-US" sz="2000" dirty="0">
                <a:ea typeface="+mn-lt"/>
                <a:cs typeface="+mn-lt"/>
              </a:rPr>
              <a:t>New system for EPA receipt and comment on State/local permits.</a:t>
            </a:r>
          </a:p>
          <a:p>
            <a:pPr lvl="1">
              <a:lnSpc>
                <a:spcPct val="150000"/>
              </a:lnSpc>
            </a:pPr>
            <a:r>
              <a:rPr lang="en-US" sz="2000" dirty="0">
                <a:ea typeface="+mn-lt"/>
                <a:cs typeface="+mn-lt"/>
              </a:rPr>
              <a:t>Went live for State and locals permitting authorities in March 2020.</a:t>
            </a:r>
          </a:p>
          <a:p>
            <a:pPr lvl="1">
              <a:lnSpc>
                <a:spcPct val="100000"/>
              </a:lnSpc>
            </a:pPr>
            <a:r>
              <a:rPr lang="en-US" sz="2000" dirty="0">
                <a:ea typeface="+mn-lt"/>
                <a:cs typeface="+mn-lt"/>
              </a:rPr>
              <a:t>Region 4 is providing training to our permitting agencies and will be working with those interested in connecting their database to EPS.</a:t>
            </a:r>
          </a:p>
          <a:p>
            <a:pPr lvl="1">
              <a:lnSpc>
                <a:spcPct val="100000"/>
              </a:lnSpc>
            </a:pPr>
            <a:r>
              <a:rPr lang="en-US" sz="2000" dirty="0">
                <a:ea typeface="+mn-lt"/>
                <a:cs typeface="+mn-lt"/>
              </a:rPr>
              <a:t>Includes an optional dashboard that permit authorities can use for public notices.</a:t>
            </a:r>
          </a:p>
          <a:p>
            <a:pPr lvl="1">
              <a:lnSpc>
                <a:spcPct val="150000"/>
              </a:lnSpc>
            </a:pPr>
            <a:r>
              <a:rPr lang="en-US" sz="2000" dirty="0">
                <a:ea typeface="+mn-lt"/>
                <a:cs typeface="+mn-lt"/>
              </a:rPr>
              <a:t>Has been piloted by several permit agencies and ECOS.</a:t>
            </a:r>
          </a:p>
          <a:p>
            <a:pPr lvl="1">
              <a:lnSpc>
                <a:spcPct val="100000"/>
              </a:lnSpc>
            </a:pPr>
            <a:r>
              <a:rPr lang="en-US" sz="2000" dirty="0">
                <a:ea typeface="+mn-lt"/>
                <a:cs typeface="+mn-lt"/>
              </a:rPr>
              <a:t>Ultimately will replace TOPS reporting and the BACT/LAER Clearinghouse.</a:t>
            </a:r>
          </a:p>
          <a:p>
            <a:pPr marL="342900" lvl="1" indent="0">
              <a:buNone/>
            </a:pPr>
            <a:endParaRPr lang="en-US" dirty="0">
              <a:cs typeface="Calibri"/>
            </a:endParaRPr>
          </a:p>
        </p:txBody>
      </p:sp>
      <p:cxnSp>
        <p:nvCxnSpPr>
          <p:cNvPr id="19" name="Straight Connector 18"/>
          <p:cNvCxnSpPr>
            <a:cxnSpLocks/>
          </p:cNvCxnSpPr>
          <p:nvPr/>
        </p:nvCxnSpPr>
        <p:spPr>
          <a:xfrm flipV="1">
            <a:off x="1112520" y="854075"/>
            <a:ext cx="7546376" cy="1"/>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73DA9ED-7630-4C77-8C40-A3A6347DFAE5}"/>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01CF334-2D5C-4859-84A6-CA7E6E43FAEB}" type="slidenum">
              <a:rPr kumimoji="0" lang="en-US" sz="9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9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pic>
        <p:nvPicPr>
          <p:cNvPr id="7" name="Picture 2" descr="http://www.epa.gov/productreview/seal-logo/files/epa_seal_medium.gif">
            <a:extLst>
              <a:ext uri="{FF2B5EF4-FFF2-40B4-BE49-F238E27FC236}">
                <a16:creationId xmlns:a16="http://schemas.microsoft.com/office/drawing/2014/main" id="{15652760-AE7E-4019-84A7-ED03C85A6755}"/>
              </a:ext>
            </a:extLst>
          </p:cNvPr>
          <p:cNvPicPr>
            <a:picLocks noChangeAspect="1" noChangeArrowheads="1"/>
          </p:cNvPicPr>
          <p:nvPr/>
        </p:nvPicPr>
        <p:blipFill>
          <a:blip r:embed="rId3" cstate="print"/>
          <a:srcRect/>
          <a:stretch>
            <a:fillRect/>
          </a:stretch>
        </p:blipFill>
        <p:spPr bwMode="auto">
          <a:xfrm>
            <a:off x="152400" y="30480"/>
            <a:ext cx="960120" cy="960120"/>
          </a:xfrm>
          <a:prstGeom prst="rect">
            <a:avLst/>
          </a:prstGeom>
          <a:noFill/>
        </p:spPr>
      </p:pic>
    </p:spTree>
    <p:extLst>
      <p:ext uri="{BB962C8B-B14F-4D97-AF65-F5344CB8AC3E}">
        <p14:creationId xmlns:p14="http://schemas.microsoft.com/office/powerpoint/2010/main" val="250609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Placeholder 1"/>
          <p:cNvSpPr>
            <a:spLocks noGrp="1"/>
          </p:cNvSpPr>
          <p:nvPr>
            <p:ph type="body" sz="quarter" idx="10"/>
          </p:nvPr>
        </p:nvSpPr>
        <p:spPr>
          <a:xfrm>
            <a:off x="793172" y="2971800"/>
            <a:ext cx="7557654" cy="1752600"/>
          </a:xfrm>
        </p:spPr>
        <p:txBody>
          <a:bodyPr>
            <a:noAutofit/>
          </a:bodyPr>
          <a:lstStyle/>
          <a:p>
            <a:pPr eaLnBrk="1" hangingPunct="1">
              <a:spcBef>
                <a:spcPct val="0"/>
              </a:spcBef>
            </a:pPr>
            <a:r>
              <a:rPr lang="en-US" sz="3200" b="1" dirty="0">
                <a:latin typeface="Trebuchet MS" panose="020B0603020202020204" pitchFamily="34" charset="0"/>
              </a:rPr>
              <a:t>Questions?</a:t>
            </a:r>
            <a:br>
              <a:rPr lang="en-US" sz="3200" b="1" dirty="0">
                <a:latin typeface="Trebuchet MS" panose="020B0603020202020204" pitchFamily="34" charset="0"/>
              </a:rPr>
            </a:br>
            <a:endParaRPr lang="en-US" sz="3200" b="1" i="1" dirty="0">
              <a:latin typeface="Trebuchet MS" panose="020B0603020202020204" pitchFamily="34" charset="0"/>
              <a:cs typeface="Arial" charset="0"/>
            </a:endParaRPr>
          </a:p>
        </p:txBody>
      </p:sp>
      <p:sp>
        <p:nvSpPr>
          <p:cNvPr id="2" name="Text Placeholder 1"/>
          <p:cNvSpPr>
            <a:spLocks noGrp="1"/>
          </p:cNvSpPr>
          <p:nvPr>
            <p:ph type="body" sz="quarter" idx="11"/>
          </p:nvPr>
        </p:nvSpPr>
        <p:spPr>
          <a:xfrm>
            <a:off x="304800" y="4495800"/>
            <a:ext cx="8534399" cy="1066800"/>
          </a:xfrm>
        </p:spPr>
        <p:txBody>
          <a:bodyPr vert="horz" lIns="91440" tIns="45720" rIns="91440" bIns="45720" rtlCol="0" anchor="t">
            <a:noAutofit/>
          </a:bodyPr>
          <a:lstStyle/>
          <a:p>
            <a:pPr lvl="0">
              <a:spcBef>
                <a:spcPct val="20000"/>
              </a:spcBef>
              <a:defRPr/>
            </a:pPr>
            <a:endParaRPr lang="en-US" sz="2000" b="1" dirty="0"/>
          </a:p>
          <a:p>
            <a:pPr lvl="0">
              <a:spcBef>
                <a:spcPct val="20000"/>
              </a:spcBef>
              <a:defRPr/>
            </a:pPr>
            <a:endParaRPr lang="en-US" sz="1600" b="1" dirty="0"/>
          </a:p>
          <a:p>
            <a:pPr lvl="0">
              <a:spcBef>
                <a:spcPct val="20000"/>
              </a:spcBef>
              <a:defRPr/>
            </a:pPr>
            <a:endParaRPr lang="en-US" sz="1600" b="1" dirty="0"/>
          </a:p>
          <a:p>
            <a:pPr>
              <a:spcBef>
                <a:spcPct val="20000"/>
              </a:spcBef>
              <a:defRPr/>
            </a:pPr>
            <a:r>
              <a:rPr lang="en-US" sz="1600" b="1" dirty="0">
                <a:latin typeface="Arial"/>
                <a:cs typeface="Arial"/>
              </a:rPr>
              <a:t>Caroline Y. Freeman</a:t>
            </a:r>
            <a:endParaRPr lang="en-US" sz="1600" b="1" dirty="0"/>
          </a:p>
          <a:p>
            <a:pPr lvl="0">
              <a:spcBef>
                <a:spcPct val="20000"/>
              </a:spcBef>
              <a:defRPr/>
            </a:pPr>
            <a:r>
              <a:rPr lang="en-US" sz="1600" b="1" dirty="0">
                <a:hlinkClick r:id="rId3"/>
              </a:rPr>
              <a:t>Freeman.Caroline@epa.gov</a:t>
            </a:r>
            <a:endParaRPr lang="en-US" sz="1600" b="1" dirty="0"/>
          </a:p>
          <a:p>
            <a:pPr lvl="0">
              <a:spcBef>
                <a:spcPct val="20000"/>
              </a:spcBef>
              <a:defRPr/>
            </a:pPr>
            <a:endParaRPr lang="en-US" sz="1600" b="1" dirty="0"/>
          </a:p>
          <a:p>
            <a:pPr lvl="0">
              <a:spcBef>
                <a:spcPct val="20000"/>
              </a:spcBef>
              <a:defRPr/>
            </a:pPr>
            <a:endParaRPr lang="en-US" sz="1600" b="1" dirty="0"/>
          </a:p>
        </p:txBody>
      </p:sp>
      <p:sp>
        <p:nvSpPr>
          <p:cNvPr id="4" name="TextBox 3">
            <a:extLst>
              <a:ext uri="{FF2B5EF4-FFF2-40B4-BE49-F238E27FC236}">
                <a16:creationId xmlns:a16="http://schemas.microsoft.com/office/drawing/2014/main" id="{D48A4DCE-1E9F-48C1-BD53-C0287312E837}"/>
              </a:ext>
            </a:extLst>
          </p:cNvPr>
          <p:cNvSpPr txBox="1"/>
          <p:nvPr/>
        </p:nvSpPr>
        <p:spPr>
          <a:xfrm>
            <a:off x="2876550" y="6400800"/>
            <a:ext cx="3581400" cy="457200"/>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608265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1F411D-AAC8-4FE0-8905-CB451B17F3E9}"/>
              </a:ext>
            </a:extLst>
          </p:cNvPr>
          <p:cNvPicPr>
            <a:picLocks noChangeAspect="1"/>
          </p:cNvPicPr>
          <p:nvPr/>
        </p:nvPicPr>
        <p:blipFill>
          <a:blip r:embed="rId3">
            <a:alphaModFix amt="5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1022348"/>
            <a:ext cx="9144000" cy="5835652"/>
          </a:xfrm>
          <a:prstGeom prst="rect">
            <a:avLst/>
          </a:prstGeom>
        </p:spPr>
      </p:pic>
      <p:sp>
        <p:nvSpPr>
          <p:cNvPr id="2" name="Title 1"/>
          <p:cNvSpPr>
            <a:spLocks noGrp="1"/>
          </p:cNvSpPr>
          <p:nvPr>
            <p:ph type="title"/>
          </p:nvPr>
        </p:nvSpPr>
        <p:spPr>
          <a:xfrm>
            <a:off x="1219200" y="252550"/>
            <a:ext cx="7162800" cy="701674"/>
          </a:xfrm>
        </p:spPr>
        <p:txBody>
          <a:bodyPr>
            <a:noAutofit/>
          </a:bodyPr>
          <a:lstStyle/>
          <a:p>
            <a:r>
              <a:rPr lang="en-US" sz="3200" b="1" dirty="0">
                <a:latin typeface="+mn-lt"/>
              </a:rPr>
              <a:t>Today’s Topics</a:t>
            </a:r>
          </a:p>
        </p:txBody>
      </p:sp>
      <p:sp>
        <p:nvSpPr>
          <p:cNvPr id="3" name="Content Placeholder 2"/>
          <p:cNvSpPr>
            <a:spLocks noGrp="1"/>
          </p:cNvSpPr>
          <p:nvPr>
            <p:ph idx="1"/>
          </p:nvPr>
        </p:nvSpPr>
        <p:spPr>
          <a:xfrm>
            <a:off x="652676" y="1423851"/>
            <a:ext cx="7762009" cy="5181599"/>
          </a:xfrm>
        </p:spPr>
        <p:txBody>
          <a:bodyPr>
            <a:normAutofit/>
          </a:bodyPr>
          <a:lstStyle/>
          <a:p>
            <a:pPr marL="0" indent="0">
              <a:buNone/>
            </a:pPr>
            <a:r>
              <a:rPr lang="en-US" sz="3100" b="1" dirty="0"/>
              <a:t>Administrative Updates</a:t>
            </a:r>
            <a:br>
              <a:rPr lang="en-US" sz="3100" b="1" dirty="0"/>
            </a:br>
            <a:endParaRPr lang="en-US" sz="3100" b="1" dirty="0"/>
          </a:p>
          <a:p>
            <a:pPr marL="0" indent="0">
              <a:buNone/>
            </a:pPr>
            <a:r>
              <a:rPr lang="en-US" sz="3100" b="1" dirty="0"/>
              <a:t>Air Program Update </a:t>
            </a:r>
          </a:p>
          <a:p>
            <a:pPr marL="863600" lvl="1" indent="-342900"/>
            <a:r>
              <a:rPr lang="en-US" sz="2400" dirty="0"/>
              <a:t>Air Quality Improvements</a:t>
            </a:r>
          </a:p>
          <a:p>
            <a:pPr marL="863600" lvl="1" indent="-342900"/>
            <a:r>
              <a:rPr lang="en-US" sz="2400" dirty="0"/>
              <a:t>Progress on NAAQS and Haze Implementation</a:t>
            </a:r>
          </a:p>
          <a:p>
            <a:pPr marL="863600" lvl="1" indent="-342900"/>
            <a:r>
              <a:rPr lang="en-US" sz="2400" dirty="0"/>
              <a:t>Clean Air Act Regulatory and Policy Activity</a:t>
            </a:r>
          </a:p>
          <a:p>
            <a:pPr marL="863600" lvl="1" indent="-342900"/>
            <a:r>
              <a:rPr lang="en-US" sz="2400" dirty="0"/>
              <a:t>Voluntary Activities</a:t>
            </a:r>
            <a:br>
              <a:rPr lang="en-US" sz="2400" dirty="0"/>
            </a:br>
            <a:endParaRPr lang="en-US" sz="2800" dirty="0"/>
          </a:p>
          <a:p>
            <a:pPr marL="0" indent="0">
              <a:buNone/>
            </a:pPr>
            <a:r>
              <a:rPr lang="en-US" sz="3100" b="1" dirty="0"/>
              <a:t>Questions</a:t>
            </a:r>
            <a:endParaRPr lang="en-US" sz="2800" b="1" dirty="0"/>
          </a:p>
        </p:txBody>
      </p:sp>
      <p:pic>
        <p:nvPicPr>
          <p:cNvPr id="18" name="Picture 2" descr="http://www.epa.gov/productreview/seal-logo/files/epa_seal_medium.gif"/>
          <p:cNvPicPr>
            <a:picLocks noChangeAspect="1" noChangeArrowheads="1"/>
          </p:cNvPicPr>
          <p:nvPr/>
        </p:nvPicPr>
        <p:blipFill>
          <a:blip r:embed="rId5" cstate="print"/>
          <a:srcRect/>
          <a:stretch>
            <a:fillRect/>
          </a:stretch>
        </p:blipFill>
        <p:spPr bwMode="auto">
          <a:xfrm>
            <a:off x="152400" y="30480"/>
            <a:ext cx="960120" cy="960120"/>
          </a:xfrm>
          <a:prstGeom prst="rect">
            <a:avLst/>
          </a:prstGeom>
          <a:noFill/>
        </p:spPr>
      </p:pic>
      <p:cxnSp>
        <p:nvCxnSpPr>
          <p:cNvPr id="19" name="Straight Connector 18"/>
          <p:cNvCxnSpPr/>
          <p:nvPr/>
        </p:nvCxnSpPr>
        <p:spPr>
          <a:xfrm>
            <a:off x="1112520" y="854075"/>
            <a:ext cx="7592209" cy="13074"/>
          </a:xfrm>
          <a:prstGeom prst="line">
            <a:avLst/>
          </a:prstGeom>
          <a:ln w="666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580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9B774-26B7-4F58-972C-E40EA94EADCF}"/>
              </a:ext>
            </a:extLst>
          </p:cNvPr>
          <p:cNvSpPr>
            <a:spLocks noGrp="1"/>
          </p:cNvSpPr>
          <p:nvPr>
            <p:ph type="title"/>
          </p:nvPr>
        </p:nvSpPr>
        <p:spPr>
          <a:xfrm>
            <a:off x="1066800" y="152400"/>
            <a:ext cx="8229600" cy="838200"/>
          </a:xfrm>
        </p:spPr>
        <p:txBody>
          <a:bodyPr>
            <a:normAutofit/>
          </a:bodyPr>
          <a:lstStyle/>
          <a:p>
            <a:r>
              <a:rPr lang="en-US" b="1" dirty="0">
                <a:latin typeface="+mn-lt"/>
              </a:rPr>
              <a:t>New Senior Management</a:t>
            </a:r>
            <a:endParaRPr lang="en-US" dirty="0">
              <a:latin typeface="+mn-lt"/>
            </a:endParaRPr>
          </a:p>
        </p:txBody>
      </p:sp>
      <p:sp>
        <p:nvSpPr>
          <p:cNvPr id="4" name="Slide Number Placeholder 3">
            <a:extLst>
              <a:ext uri="{FF2B5EF4-FFF2-40B4-BE49-F238E27FC236}">
                <a16:creationId xmlns:a16="http://schemas.microsoft.com/office/drawing/2014/main" id="{0995833D-11E2-4F61-ACEF-4D064B4C69BA}"/>
              </a:ext>
            </a:extLst>
          </p:cNvPr>
          <p:cNvSpPr>
            <a:spLocks noGrp="1"/>
          </p:cNvSpPr>
          <p:nvPr>
            <p:ph type="sldNum" sz="quarter" idx="12"/>
          </p:nvPr>
        </p:nvSpPr>
        <p:spPr/>
        <p:txBody>
          <a:bodyPr/>
          <a:lstStyle/>
          <a:p>
            <a:fld id="{43BE43C1-65F0-4FE4-BADA-C47078FE10C5}" type="slidenum">
              <a:rPr lang="en-US" smtClean="0">
                <a:latin typeface="+mn-lt"/>
              </a:rPr>
              <a:pPr/>
              <a:t>3</a:t>
            </a:fld>
            <a:endParaRPr lang="en-US" dirty="0">
              <a:latin typeface="+mn-lt"/>
            </a:endParaRPr>
          </a:p>
        </p:txBody>
      </p:sp>
      <p:sp>
        <p:nvSpPr>
          <p:cNvPr id="6" name="TextBox 5">
            <a:extLst>
              <a:ext uri="{FF2B5EF4-FFF2-40B4-BE49-F238E27FC236}">
                <a16:creationId xmlns:a16="http://schemas.microsoft.com/office/drawing/2014/main" id="{6AAB1B92-C6D9-41BE-B88B-3A00D5D3C322}"/>
              </a:ext>
            </a:extLst>
          </p:cNvPr>
          <p:cNvSpPr txBox="1"/>
          <p:nvPr/>
        </p:nvSpPr>
        <p:spPr>
          <a:xfrm>
            <a:off x="1404443" y="4941827"/>
            <a:ext cx="2334613" cy="923330"/>
          </a:xfrm>
          <a:prstGeom prst="rect">
            <a:avLst/>
          </a:prstGeom>
          <a:noFill/>
        </p:spPr>
        <p:txBody>
          <a:bodyPr wrap="none" rtlCol="0">
            <a:spAutoFit/>
          </a:bodyPr>
          <a:lstStyle/>
          <a:p>
            <a:pPr algn="ctr"/>
            <a:r>
              <a:rPr lang="en-US" dirty="0">
                <a:latin typeface="+mn-lt"/>
              </a:rPr>
              <a:t>Mary S. Walker</a:t>
            </a:r>
          </a:p>
          <a:p>
            <a:pPr algn="ctr"/>
            <a:r>
              <a:rPr lang="en-US" dirty="0">
                <a:latin typeface="+mn-lt"/>
              </a:rPr>
              <a:t>Regional Administrator</a:t>
            </a:r>
          </a:p>
          <a:p>
            <a:pPr algn="ctr"/>
            <a:r>
              <a:rPr lang="en-US" dirty="0">
                <a:latin typeface="+mn-lt"/>
              </a:rPr>
              <a:t>EPA Region 4</a:t>
            </a:r>
          </a:p>
        </p:txBody>
      </p:sp>
      <p:sp>
        <p:nvSpPr>
          <p:cNvPr id="7" name="TextBox 6">
            <a:extLst>
              <a:ext uri="{FF2B5EF4-FFF2-40B4-BE49-F238E27FC236}">
                <a16:creationId xmlns:a16="http://schemas.microsoft.com/office/drawing/2014/main" id="{965B07A3-801E-4747-80C6-5D43F906C72F}"/>
              </a:ext>
            </a:extLst>
          </p:cNvPr>
          <p:cNvSpPr txBox="1"/>
          <p:nvPr/>
        </p:nvSpPr>
        <p:spPr>
          <a:xfrm>
            <a:off x="5516350" y="4941827"/>
            <a:ext cx="2334613" cy="1200329"/>
          </a:xfrm>
          <a:prstGeom prst="rect">
            <a:avLst/>
          </a:prstGeom>
          <a:noFill/>
        </p:spPr>
        <p:txBody>
          <a:bodyPr wrap="none" rtlCol="0">
            <a:spAutoFit/>
          </a:bodyPr>
          <a:lstStyle/>
          <a:p>
            <a:pPr algn="ctr"/>
            <a:r>
              <a:rPr lang="en-US" dirty="0">
                <a:latin typeface="+mn-lt"/>
              </a:rPr>
              <a:t>John Blevins</a:t>
            </a:r>
          </a:p>
          <a:p>
            <a:pPr algn="ctr"/>
            <a:r>
              <a:rPr lang="en-US" dirty="0">
                <a:latin typeface="+mn-lt"/>
              </a:rPr>
              <a:t>Acting Deputy </a:t>
            </a:r>
            <a:br>
              <a:rPr lang="en-US" dirty="0">
                <a:latin typeface="+mn-lt"/>
              </a:rPr>
            </a:br>
            <a:r>
              <a:rPr lang="en-US" dirty="0">
                <a:latin typeface="+mn-lt"/>
              </a:rPr>
              <a:t>Regional Administrator</a:t>
            </a:r>
          </a:p>
          <a:p>
            <a:pPr algn="ctr"/>
            <a:r>
              <a:rPr lang="en-US" dirty="0">
                <a:latin typeface="+mn-lt"/>
              </a:rPr>
              <a:t>EPA Region 4</a:t>
            </a:r>
          </a:p>
        </p:txBody>
      </p:sp>
      <p:pic>
        <p:nvPicPr>
          <p:cNvPr id="8" name="Picture 7">
            <a:extLst>
              <a:ext uri="{FF2B5EF4-FFF2-40B4-BE49-F238E27FC236}">
                <a16:creationId xmlns:a16="http://schemas.microsoft.com/office/drawing/2014/main" id="{7478F362-F28B-47F5-BC6C-3143DB321F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665031"/>
            <a:ext cx="2095500" cy="2914481"/>
          </a:xfrm>
          <a:prstGeom prst="rect">
            <a:avLst/>
          </a:prstGeom>
        </p:spPr>
      </p:pic>
      <p:pic>
        <p:nvPicPr>
          <p:cNvPr id="10" name="Picture 2" descr="http://www.epa.gov/productreview/seal-logo/files/epa_seal_medium.gif">
            <a:extLst>
              <a:ext uri="{FF2B5EF4-FFF2-40B4-BE49-F238E27FC236}">
                <a16:creationId xmlns:a16="http://schemas.microsoft.com/office/drawing/2014/main" id="{A88BDB02-6E2F-43A1-B51B-BE42B940E13C}"/>
              </a:ext>
            </a:extLst>
          </p:cNvPr>
          <p:cNvPicPr>
            <a:picLocks noChangeAspect="1" noChangeArrowheads="1"/>
          </p:cNvPicPr>
          <p:nvPr/>
        </p:nvPicPr>
        <p:blipFill>
          <a:blip r:embed="rId4" cstate="print"/>
          <a:srcRect/>
          <a:stretch>
            <a:fillRect/>
          </a:stretch>
        </p:blipFill>
        <p:spPr bwMode="auto">
          <a:xfrm>
            <a:off x="280350" y="51750"/>
            <a:ext cx="786450" cy="786450"/>
          </a:xfrm>
          <a:prstGeom prst="rect">
            <a:avLst/>
          </a:prstGeom>
          <a:noFill/>
        </p:spPr>
      </p:pic>
      <p:cxnSp>
        <p:nvCxnSpPr>
          <p:cNvPr id="11" name="Straight Connector 10">
            <a:extLst>
              <a:ext uri="{FF2B5EF4-FFF2-40B4-BE49-F238E27FC236}">
                <a16:creationId xmlns:a16="http://schemas.microsoft.com/office/drawing/2014/main" id="{0C423DA8-5BD2-437F-B416-C6CA6A138D34}"/>
              </a:ext>
            </a:extLst>
          </p:cNvPr>
          <p:cNvCxnSpPr>
            <a:cxnSpLocks/>
          </p:cNvCxnSpPr>
          <p:nvPr/>
        </p:nvCxnSpPr>
        <p:spPr>
          <a:xfrm flipV="1">
            <a:off x="990600" y="854075"/>
            <a:ext cx="7524750" cy="1"/>
          </a:xfrm>
          <a:prstGeom prst="line">
            <a:avLst/>
          </a:prstGeom>
          <a:ln w="66675"/>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E42E925-7CA4-48A1-BB2D-441E0CC4D4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89309" y="1665030"/>
            <a:ext cx="1939603" cy="2914481"/>
          </a:xfrm>
          <a:prstGeom prst="rect">
            <a:avLst/>
          </a:prstGeom>
        </p:spPr>
      </p:pic>
    </p:spTree>
    <p:extLst>
      <p:ext uri="{BB962C8B-B14F-4D97-AF65-F5344CB8AC3E}">
        <p14:creationId xmlns:p14="http://schemas.microsoft.com/office/powerpoint/2010/main" val="1590914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52550"/>
            <a:ext cx="7162800" cy="701674"/>
          </a:xfrm>
        </p:spPr>
        <p:txBody>
          <a:bodyPr>
            <a:noAutofit/>
          </a:bodyPr>
          <a:lstStyle/>
          <a:p>
            <a:r>
              <a:rPr lang="en-US" sz="3200" b="1" dirty="0">
                <a:latin typeface="+mn-lt"/>
              </a:rPr>
              <a:t>EPA Regional Office Reorganization</a:t>
            </a:r>
          </a:p>
        </p:txBody>
      </p:sp>
      <p:pic>
        <p:nvPicPr>
          <p:cNvPr id="18" name="Picture 2" descr="http://www.epa.gov/productreview/seal-logo/files/epa_seal_medium.gif"/>
          <p:cNvPicPr>
            <a:picLocks noChangeAspect="1" noChangeArrowheads="1"/>
          </p:cNvPicPr>
          <p:nvPr/>
        </p:nvPicPr>
        <p:blipFill>
          <a:blip r:embed="rId3" cstate="print"/>
          <a:srcRect/>
          <a:stretch>
            <a:fillRect/>
          </a:stretch>
        </p:blipFill>
        <p:spPr bwMode="auto">
          <a:xfrm>
            <a:off x="152400" y="30480"/>
            <a:ext cx="960120" cy="960120"/>
          </a:xfrm>
          <a:prstGeom prst="rect">
            <a:avLst/>
          </a:prstGeom>
          <a:noFill/>
        </p:spPr>
      </p:pic>
      <p:cxnSp>
        <p:nvCxnSpPr>
          <p:cNvPr id="19" name="Straight Connector 18"/>
          <p:cNvCxnSpPr>
            <a:cxnSpLocks/>
          </p:cNvCxnSpPr>
          <p:nvPr/>
        </p:nvCxnSpPr>
        <p:spPr>
          <a:xfrm>
            <a:off x="1112520" y="854076"/>
            <a:ext cx="7536805" cy="363"/>
          </a:xfrm>
          <a:prstGeom prst="line">
            <a:avLst/>
          </a:prstGeom>
          <a:ln w="66675"/>
        </p:spPr>
        <p:style>
          <a:lnRef idx="1">
            <a:schemeClr val="accent1"/>
          </a:lnRef>
          <a:fillRef idx="0">
            <a:schemeClr val="accent1"/>
          </a:fillRef>
          <a:effectRef idx="0">
            <a:schemeClr val="accent1"/>
          </a:effectRef>
          <a:fontRef idx="minor">
            <a:schemeClr val="tx1"/>
          </a:fontRef>
        </p:style>
      </p:cxnSp>
      <p:graphicFrame>
        <p:nvGraphicFramePr>
          <p:cNvPr id="4" name="Diagram 3">
            <a:extLst>
              <a:ext uri="{FF2B5EF4-FFF2-40B4-BE49-F238E27FC236}">
                <a16:creationId xmlns:a16="http://schemas.microsoft.com/office/drawing/2014/main" id="{AFE5D2A8-3EFC-4D3E-BCAB-2ED7EBA6BAD0}"/>
              </a:ext>
            </a:extLst>
          </p:cNvPr>
          <p:cNvGraphicFramePr/>
          <p:nvPr>
            <p:extLst>
              <p:ext uri="{D42A27DB-BD31-4B8C-83A1-F6EECF244321}">
                <p14:modId xmlns:p14="http://schemas.microsoft.com/office/powerpoint/2010/main" val="1203523984"/>
              </p:ext>
            </p:extLst>
          </p:nvPr>
        </p:nvGraphicFramePr>
        <p:xfrm>
          <a:off x="914400" y="1143000"/>
          <a:ext cx="7315200" cy="52084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64026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044" y="228600"/>
            <a:ext cx="7564755" cy="701674"/>
          </a:xfrm>
        </p:spPr>
        <p:txBody>
          <a:bodyPr>
            <a:noAutofit/>
          </a:bodyPr>
          <a:lstStyle/>
          <a:p>
            <a:r>
              <a:rPr lang="en-US" sz="3000" b="1" dirty="0">
                <a:latin typeface="+mn-lt"/>
              </a:rPr>
              <a:t>Some EPA Focus Areas – National and R4</a:t>
            </a:r>
          </a:p>
        </p:txBody>
      </p:sp>
      <p:pic>
        <p:nvPicPr>
          <p:cNvPr id="18" name="Picture 2" descr="http://www.epa.gov/productreview/seal-logo/files/epa_seal_medium.gif"/>
          <p:cNvPicPr>
            <a:picLocks noChangeAspect="1" noChangeArrowheads="1"/>
          </p:cNvPicPr>
          <p:nvPr/>
        </p:nvPicPr>
        <p:blipFill>
          <a:blip r:embed="rId3" cstate="print"/>
          <a:srcRect/>
          <a:stretch>
            <a:fillRect/>
          </a:stretch>
        </p:blipFill>
        <p:spPr bwMode="auto">
          <a:xfrm>
            <a:off x="152400" y="30480"/>
            <a:ext cx="960120" cy="960120"/>
          </a:xfrm>
          <a:prstGeom prst="rect">
            <a:avLst/>
          </a:prstGeom>
          <a:noFill/>
        </p:spPr>
      </p:pic>
      <p:cxnSp>
        <p:nvCxnSpPr>
          <p:cNvPr id="19" name="Straight Connector 18"/>
          <p:cNvCxnSpPr>
            <a:cxnSpLocks/>
          </p:cNvCxnSpPr>
          <p:nvPr/>
        </p:nvCxnSpPr>
        <p:spPr>
          <a:xfrm flipV="1">
            <a:off x="1112520" y="854075"/>
            <a:ext cx="7574279" cy="1"/>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2B606ED-E36B-4E99-A893-7A6382A31830}"/>
              </a:ext>
            </a:extLst>
          </p:cNvPr>
          <p:cNvSpPr txBox="1"/>
          <p:nvPr/>
        </p:nvSpPr>
        <p:spPr>
          <a:xfrm>
            <a:off x="4569941" y="1441846"/>
            <a:ext cx="3935820" cy="3693319"/>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solidFill>
              <a:schemeClr val="tx1"/>
            </a:solidFill>
          </a:ln>
        </p:spPr>
        <p:txBody>
          <a:bodyPr wrap="square" rtlCol="0">
            <a:spAutoFit/>
          </a:bodyPr>
          <a:lstStyle/>
          <a:p>
            <a:pPr fontAlgn="ctr"/>
            <a:endParaRPr lang="en-US" sz="1400" dirty="0">
              <a:solidFill>
                <a:schemeClr val="bg1"/>
              </a:solidFill>
              <a:latin typeface="+mn-lt"/>
            </a:endParaRPr>
          </a:p>
          <a:p>
            <a:pPr marL="285750" indent="-285750" fontAlgn="ctr">
              <a:buFont typeface="Arial" panose="020B0604020202020204" pitchFamily="34" charset="0"/>
              <a:buChar char="•"/>
            </a:pPr>
            <a:r>
              <a:rPr lang="en-US" sz="2000" dirty="0">
                <a:solidFill>
                  <a:schemeClr val="bg1"/>
                </a:solidFill>
                <a:latin typeface="+mn-lt"/>
              </a:rPr>
              <a:t>NAAQS</a:t>
            </a:r>
            <a:br>
              <a:rPr lang="en-US" sz="2000" dirty="0">
                <a:solidFill>
                  <a:schemeClr val="bg1"/>
                </a:solidFill>
                <a:latin typeface="+mn-lt"/>
              </a:rPr>
            </a:br>
            <a:endParaRPr lang="en-US" sz="2000" dirty="0">
              <a:solidFill>
                <a:schemeClr val="bg1"/>
              </a:solidFill>
              <a:latin typeface="+mn-lt"/>
            </a:endParaRPr>
          </a:p>
          <a:p>
            <a:pPr marL="285750" indent="-285750" fontAlgn="ctr">
              <a:buFont typeface="Arial" panose="020B0604020202020204" pitchFamily="34" charset="0"/>
              <a:buChar char="•"/>
            </a:pPr>
            <a:r>
              <a:rPr lang="en-US" sz="2000" dirty="0">
                <a:solidFill>
                  <a:schemeClr val="bg1"/>
                </a:solidFill>
                <a:latin typeface="+mn-lt"/>
              </a:rPr>
              <a:t>129 Rules</a:t>
            </a:r>
          </a:p>
          <a:p>
            <a:pPr fontAlgn="ctr"/>
            <a:endParaRPr lang="en-US" sz="2000" dirty="0">
              <a:solidFill>
                <a:schemeClr val="bg1"/>
              </a:solidFill>
              <a:latin typeface="+mn-lt"/>
            </a:endParaRPr>
          </a:p>
          <a:p>
            <a:pPr marL="285750" indent="-285750" fontAlgn="ctr">
              <a:buFont typeface="Arial" panose="020B0604020202020204" pitchFamily="34" charset="0"/>
              <a:buChar char="•"/>
            </a:pPr>
            <a:r>
              <a:rPr lang="en-US" sz="2000" dirty="0">
                <a:solidFill>
                  <a:schemeClr val="bg1"/>
                </a:solidFill>
                <a:latin typeface="+mn-lt"/>
              </a:rPr>
              <a:t>Affordable Clean Energy Rule </a:t>
            </a:r>
          </a:p>
          <a:p>
            <a:pPr marL="285750" indent="-285750" fontAlgn="ctr">
              <a:buFont typeface="Arial" panose="020B0604020202020204" pitchFamily="34" charset="0"/>
              <a:buChar char="•"/>
            </a:pPr>
            <a:endParaRPr lang="en-US" sz="2000" dirty="0">
              <a:solidFill>
                <a:schemeClr val="bg1"/>
              </a:solidFill>
              <a:latin typeface="+mn-lt"/>
            </a:endParaRPr>
          </a:p>
          <a:p>
            <a:pPr marL="285750" indent="-285750" fontAlgn="ctr">
              <a:buFont typeface="Arial" panose="020B0604020202020204" pitchFamily="34" charset="0"/>
              <a:buChar char="•"/>
            </a:pPr>
            <a:r>
              <a:rPr lang="en-US" sz="2000" dirty="0">
                <a:solidFill>
                  <a:schemeClr val="bg1"/>
                </a:solidFill>
                <a:latin typeface="+mn-lt"/>
              </a:rPr>
              <a:t>Landfills</a:t>
            </a:r>
            <a:br>
              <a:rPr lang="en-US" sz="2000" dirty="0">
                <a:solidFill>
                  <a:schemeClr val="bg1"/>
                </a:solidFill>
                <a:latin typeface="+mn-lt"/>
              </a:rPr>
            </a:br>
            <a:endParaRPr lang="en-US" sz="2000" dirty="0">
              <a:solidFill>
                <a:schemeClr val="bg1"/>
              </a:solidFill>
              <a:latin typeface="+mn-lt"/>
            </a:endParaRPr>
          </a:p>
          <a:p>
            <a:pPr marL="285750" indent="-285750" fontAlgn="ctr">
              <a:buFont typeface="Arial" panose="020B0604020202020204" pitchFamily="34" charset="0"/>
              <a:buChar char="•"/>
            </a:pPr>
            <a:r>
              <a:rPr lang="en-US" sz="2000" dirty="0">
                <a:solidFill>
                  <a:schemeClr val="bg1"/>
                </a:solidFill>
                <a:latin typeface="+mn-lt"/>
              </a:rPr>
              <a:t>MM2A</a:t>
            </a:r>
            <a:br>
              <a:rPr lang="en-US" sz="2000" dirty="0">
                <a:solidFill>
                  <a:schemeClr val="bg1"/>
                </a:solidFill>
                <a:latin typeface="+mn-lt"/>
              </a:rPr>
            </a:br>
            <a:endParaRPr lang="en-US" sz="2000" dirty="0">
              <a:solidFill>
                <a:schemeClr val="bg1"/>
              </a:solidFill>
              <a:latin typeface="+mn-lt"/>
            </a:endParaRPr>
          </a:p>
          <a:p>
            <a:pPr marL="285750" indent="-285750" fontAlgn="ctr">
              <a:buFont typeface="Arial" panose="020B0604020202020204" pitchFamily="34" charset="0"/>
              <a:buChar char="•"/>
            </a:pPr>
            <a:r>
              <a:rPr lang="en-US" sz="2000" dirty="0">
                <a:solidFill>
                  <a:schemeClr val="bg1"/>
                </a:solidFill>
                <a:latin typeface="+mn-lt"/>
              </a:rPr>
              <a:t>NSR </a:t>
            </a:r>
          </a:p>
        </p:txBody>
      </p:sp>
      <p:sp>
        <p:nvSpPr>
          <p:cNvPr id="7" name="TextBox 6">
            <a:extLst>
              <a:ext uri="{FF2B5EF4-FFF2-40B4-BE49-F238E27FC236}">
                <a16:creationId xmlns:a16="http://schemas.microsoft.com/office/drawing/2014/main" id="{1C63C48E-C9AE-4479-9A40-6E8A818BB6A9}"/>
              </a:ext>
            </a:extLst>
          </p:cNvPr>
          <p:cNvSpPr txBox="1"/>
          <p:nvPr/>
        </p:nvSpPr>
        <p:spPr>
          <a:xfrm>
            <a:off x="638239" y="2057400"/>
            <a:ext cx="3533305" cy="2462213"/>
          </a:xfrm>
          <a:prstGeom prst="rect">
            <a:avLst/>
          </a:prstGeom>
          <a:noFill/>
        </p:spPr>
        <p:txBody>
          <a:bodyPr wrap="square" rtlCol="0">
            <a:spAutoFit/>
          </a:bodyPr>
          <a:lstStyle/>
          <a:p>
            <a:r>
              <a:rPr lang="en-US" sz="2200" dirty="0">
                <a:latin typeface="+mn-lt"/>
              </a:rPr>
              <a:t>Region 4 is working with its stakeholders to implement the regulatory requirements of the Clean Air Act and to look for risk reduction opportunities through voluntary efforts</a:t>
            </a:r>
          </a:p>
        </p:txBody>
      </p:sp>
    </p:spTree>
    <p:extLst>
      <p:ext uri="{BB962C8B-B14F-4D97-AF65-F5344CB8AC3E}">
        <p14:creationId xmlns:p14="http://schemas.microsoft.com/office/powerpoint/2010/main" val="587414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2070"/>
            <a:ext cx="7162800" cy="701674"/>
          </a:xfrm>
        </p:spPr>
        <p:txBody>
          <a:bodyPr>
            <a:noAutofit/>
          </a:bodyPr>
          <a:lstStyle/>
          <a:p>
            <a:r>
              <a:rPr lang="en-US" sz="3000" b="1" dirty="0">
                <a:latin typeface="+mn-lt"/>
              </a:rPr>
              <a:t>Comparison of Growth vs Emissions</a:t>
            </a:r>
          </a:p>
        </p:txBody>
      </p:sp>
      <p:pic>
        <p:nvPicPr>
          <p:cNvPr id="18" name="Picture 2" descr="http://www.epa.gov/productreview/seal-logo/files/epa_seal_medium.gif"/>
          <p:cNvPicPr>
            <a:picLocks noChangeAspect="1" noChangeArrowheads="1"/>
          </p:cNvPicPr>
          <p:nvPr/>
        </p:nvPicPr>
        <p:blipFill>
          <a:blip r:embed="rId3" cstate="print"/>
          <a:srcRect/>
          <a:stretch>
            <a:fillRect/>
          </a:stretch>
        </p:blipFill>
        <p:spPr bwMode="auto">
          <a:xfrm>
            <a:off x="152400" y="30480"/>
            <a:ext cx="960120" cy="960120"/>
          </a:xfrm>
          <a:prstGeom prst="rect">
            <a:avLst/>
          </a:prstGeom>
          <a:noFill/>
        </p:spPr>
      </p:pic>
      <p:cxnSp>
        <p:nvCxnSpPr>
          <p:cNvPr id="19" name="Straight Connector 18"/>
          <p:cNvCxnSpPr>
            <a:cxnSpLocks/>
          </p:cNvCxnSpPr>
          <p:nvPr/>
        </p:nvCxnSpPr>
        <p:spPr>
          <a:xfrm flipV="1">
            <a:off x="1112520" y="854075"/>
            <a:ext cx="7555230" cy="1"/>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639340" y="6388162"/>
            <a:ext cx="1865319" cy="276999"/>
          </a:xfrm>
          <a:prstGeom prst="rect">
            <a:avLst/>
          </a:prstGeom>
          <a:solidFill>
            <a:srgbClr val="000066"/>
          </a:solidFill>
        </p:spPr>
        <p:txBody>
          <a:bodyPr wrap="none" rtlCol="0">
            <a:spAutoFit/>
          </a:bodyPr>
          <a:lstStyle/>
          <a:p>
            <a:r>
              <a:rPr lang="en-US" sz="1200" b="1" dirty="0">
                <a:solidFill>
                  <a:schemeClr val="bg1"/>
                </a:solidFill>
              </a:rPr>
              <a:t>www.epa.gov/airtrends</a:t>
            </a:r>
          </a:p>
        </p:txBody>
      </p:sp>
      <p:pic>
        <p:nvPicPr>
          <p:cNvPr id="3" name="Picture 2">
            <a:extLst>
              <a:ext uri="{FF2B5EF4-FFF2-40B4-BE49-F238E27FC236}">
                <a16:creationId xmlns:a16="http://schemas.microsoft.com/office/drawing/2014/main" id="{EEBD1C48-06CA-4F96-9D4D-B61EA122C02B}"/>
              </a:ext>
            </a:extLst>
          </p:cNvPr>
          <p:cNvPicPr>
            <a:picLocks noChangeAspect="1"/>
          </p:cNvPicPr>
          <p:nvPr/>
        </p:nvPicPr>
        <p:blipFill rotWithShape="1">
          <a:blip r:embed="rId4"/>
          <a:srcRect l="40147" t="34485" r="10001" b="4653"/>
          <a:stretch/>
        </p:blipFill>
        <p:spPr>
          <a:xfrm>
            <a:off x="516683" y="1028562"/>
            <a:ext cx="8293307" cy="5395976"/>
          </a:xfrm>
          <a:prstGeom prst="rect">
            <a:avLst/>
          </a:prstGeom>
        </p:spPr>
      </p:pic>
    </p:spTree>
    <p:extLst>
      <p:ext uri="{BB962C8B-B14F-4D97-AF65-F5344CB8AC3E}">
        <p14:creationId xmlns:p14="http://schemas.microsoft.com/office/powerpoint/2010/main" val="2125929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658729" y="705844"/>
            <a:ext cx="7886700" cy="507707"/>
          </a:xfrm>
        </p:spPr>
        <p:txBody>
          <a:bodyPr rtlCol="0">
            <a:normAutofit/>
          </a:bodyPr>
          <a:lstStyle/>
          <a:p>
            <a:pPr marL="82296" indent="0" algn="ctr">
              <a:buNone/>
              <a:defRPr/>
            </a:pPr>
            <a:r>
              <a:rPr lang="en-US" sz="1500" b="1" dirty="0">
                <a:latin typeface="+mj-lt"/>
              </a:rPr>
              <a:t>Agency Priority Goal:  </a:t>
            </a:r>
            <a:r>
              <a:rPr lang="en-US" sz="1500" i="1" dirty="0"/>
              <a:t>By September 30, 2022, EPA, in close collaboration with states, will reduce the number of nonattainment areas to 101 from a baseline of 166. </a:t>
            </a:r>
          </a:p>
          <a:p>
            <a:pPr algn="ctr">
              <a:defRPr/>
            </a:pPr>
            <a:endParaRPr lang="en-US" sz="1500" b="1" dirty="0">
              <a:solidFill>
                <a:srgbClr val="FF0000"/>
              </a:solidFill>
              <a:latin typeface="+mj-lt"/>
            </a:endParaRPr>
          </a:p>
        </p:txBody>
      </p:sp>
      <p:sp>
        <p:nvSpPr>
          <p:cNvPr id="2" name="TextBox 1">
            <a:extLst>
              <a:ext uri="{FF2B5EF4-FFF2-40B4-BE49-F238E27FC236}">
                <a16:creationId xmlns:a16="http://schemas.microsoft.com/office/drawing/2014/main" id="{E92A3C92-DBB7-4115-90C5-167BC0FD94D4}"/>
              </a:ext>
            </a:extLst>
          </p:cNvPr>
          <p:cNvSpPr txBox="1"/>
          <p:nvPr/>
        </p:nvSpPr>
        <p:spPr>
          <a:xfrm>
            <a:off x="3110441" y="336512"/>
            <a:ext cx="2983276" cy="369332"/>
          </a:xfrm>
          <a:prstGeom prst="rect">
            <a:avLst/>
          </a:prstGeom>
          <a:noFill/>
        </p:spPr>
        <p:txBody>
          <a:bodyPr wrap="square" rtlCol="0">
            <a:spAutoFit/>
          </a:bodyPr>
          <a:lstStyle/>
          <a:p>
            <a:r>
              <a:rPr lang="en-US" dirty="0"/>
              <a:t>EPA National Designations</a:t>
            </a:r>
          </a:p>
        </p:txBody>
      </p:sp>
      <p:graphicFrame>
        <p:nvGraphicFramePr>
          <p:cNvPr id="6" name="Chart 5">
            <a:extLst>
              <a:ext uri="{FF2B5EF4-FFF2-40B4-BE49-F238E27FC236}">
                <a16:creationId xmlns:a16="http://schemas.microsoft.com/office/drawing/2014/main" id="{98789FAB-C53C-4149-B8CD-5E1AB6599E5F}"/>
              </a:ext>
            </a:extLst>
          </p:cNvPr>
          <p:cNvGraphicFramePr>
            <a:graphicFrameLocks/>
          </p:cNvGraphicFramePr>
          <p:nvPr>
            <p:extLst>
              <p:ext uri="{D42A27DB-BD31-4B8C-83A1-F6EECF244321}">
                <p14:modId xmlns:p14="http://schemas.microsoft.com/office/powerpoint/2010/main" val="689205657"/>
              </p:ext>
            </p:extLst>
          </p:nvPr>
        </p:nvGraphicFramePr>
        <p:xfrm>
          <a:off x="952500" y="989086"/>
          <a:ext cx="7239000" cy="56083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437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F17E35-EA23-4FE4-B9F3-7022EB02DE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2400"/>
            <a:ext cx="9144000" cy="6096000"/>
          </a:xfrm>
          <a:prstGeom prst="rect">
            <a:avLst/>
          </a:prstGeom>
        </p:spPr>
      </p:pic>
    </p:spTree>
    <p:extLst>
      <p:ext uri="{BB962C8B-B14F-4D97-AF65-F5344CB8AC3E}">
        <p14:creationId xmlns:p14="http://schemas.microsoft.com/office/powerpoint/2010/main" val="2656687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1112520" y="282573"/>
            <a:ext cx="5867400" cy="746289"/>
          </a:xfrm>
        </p:spPr>
        <p:txBody>
          <a:bodyPr>
            <a:normAutofit/>
          </a:bodyPr>
          <a:lstStyle/>
          <a:p>
            <a:r>
              <a:rPr lang="en-US" sz="3000" b="1" dirty="0">
                <a:latin typeface="+mn-lt"/>
              </a:rPr>
              <a:t>NAAQS Reviews</a:t>
            </a:r>
            <a:endParaRPr lang="en-US" sz="3000" dirty="0">
              <a:latin typeface="+mn-lt"/>
            </a:endParaRPr>
          </a:p>
        </p:txBody>
      </p:sp>
      <p:pic>
        <p:nvPicPr>
          <p:cNvPr id="7" name="Picture 2" descr="http://www.epa.gov/productreview/seal-logo/files/epa_seal_medium.gif">
            <a:extLst>
              <a:ext uri="{FF2B5EF4-FFF2-40B4-BE49-F238E27FC236}">
                <a16:creationId xmlns:a16="http://schemas.microsoft.com/office/drawing/2014/main" id="{38B04080-2500-40A1-BEFF-57A946743CA8}"/>
              </a:ext>
            </a:extLst>
          </p:cNvPr>
          <p:cNvPicPr>
            <a:picLocks noChangeAspect="1" noChangeArrowheads="1"/>
          </p:cNvPicPr>
          <p:nvPr/>
        </p:nvPicPr>
        <p:blipFill>
          <a:blip r:embed="rId3" cstate="print"/>
          <a:srcRect/>
          <a:stretch>
            <a:fillRect/>
          </a:stretch>
        </p:blipFill>
        <p:spPr bwMode="auto">
          <a:xfrm>
            <a:off x="152400" y="30480"/>
            <a:ext cx="960120" cy="960120"/>
          </a:xfrm>
          <a:prstGeom prst="rect">
            <a:avLst/>
          </a:prstGeom>
          <a:noFill/>
        </p:spPr>
      </p:pic>
      <p:cxnSp>
        <p:nvCxnSpPr>
          <p:cNvPr id="8" name="Straight Connector 7">
            <a:extLst>
              <a:ext uri="{FF2B5EF4-FFF2-40B4-BE49-F238E27FC236}">
                <a16:creationId xmlns:a16="http://schemas.microsoft.com/office/drawing/2014/main" id="{8235D87E-CAB4-4BCD-9BA4-6DFED4A89FA1}"/>
              </a:ext>
            </a:extLst>
          </p:cNvPr>
          <p:cNvCxnSpPr>
            <a:cxnSpLocks/>
          </p:cNvCxnSpPr>
          <p:nvPr/>
        </p:nvCxnSpPr>
        <p:spPr>
          <a:xfrm flipV="1">
            <a:off x="1112520" y="854075"/>
            <a:ext cx="7656726" cy="1"/>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8F6FD25E-F2DE-468E-A175-88750B2579E9}"/>
              </a:ext>
            </a:extLst>
          </p:cNvPr>
          <p:cNvSpPr txBox="1">
            <a:spLocks/>
          </p:cNvSpPr>
          <p:nvPr/>
        </p:nvSpPr>
        <p:spPr>
          <a:xfrm>
            <a:off x="1112520" y="1202219"/>
            <a:ext cx="6515099" cy="73279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US" sz="2100" b="1" dirty="0"/>
              <a:t>NAAQS Review Status</a:t>
            </a:r>
            <a:endParaRPr lang="en-US" sz="2100" dirty="0"/>
          </a:p>
        </p:txBody>
      </p:sp>
      <p:graphicFrame>
        <p:nvGraphicFramePr>
          <p:cNvPr id="17" name="Content Placeholder 4">
            <a:extLst>
              <a:ext uri="{FF2B5EF4-FFF2-40B4-BE49-F238E27FC236}">
                <a16:creationId xmlns:a16="http://schemas.microsoft.com/office/drawing/2014/main" id="{8977EBFD-0FFB-4535-AF6A-B4A22ADEAF2C}"/>
              </a:ext>
            </a:extLst>
          </p:cNvPr>
          <p:cNvGraphicFramePr>
            <a:graphicFrameLocks/>
          </p:cNvGraphicFramePr>
          <p:nvPr>
            <p:extLst>
              <p:ext uri="{D42A27DB-BD31-4B8C-83A1-F6EECF244321}">
                <p14:modId xmlns:p14="http://schemas.microsoft.com/office/powerpoint/2010/main" val="3723784289"/>
              </p:ext>
            </p:extLst>
          </p:nvPr>
        </p:nvGraphicFramePr>
        <p:xfrm>
          <a:off x="1112520" y="1935010"/>
          <a:ext cx="6515100" cy="2941736"/>
        </p:xfrm>
        <a:graphic>
          <a:graphicData uri="http://schemas.openxmlformats.org/drawingml/2006/table">
            <a:tbl>
              <a:tblPr firstRow="1" bandRow="1">
                <a:tableStyleId>{5C22544A-7EE6-4342-B048-85BDC9FD1C3A}</a:tableStyleId>
              </a:tblPr>
              <a:tblGrid>
                <a:gridCol w="816587">
                  <a:extLst>
                    <a:ext uri="{9D8B030D-6E8A-4147-A177-3AD203B41FA5}">
                      <a16:colId xmlns:a16="http://schemas.microsoft.com/office/drawing/2014/main" val="20000"/>
                    </a:ext>
                  </a:extLst>
                </a:gridCol>
                <a:gridCol w="824593">
                  <a:extLst>
                    <a:ext uri="{9D8B030D-6E8A-4147-A177-3AD203B41FA5}">
                      <a16:colId xmlns:a16="http://schemas.microsoft.com/office/drawing/2014/main" val="20001"/>
                    </a:ext>
                  </a:extLst>
                </a:gridCol>
                <a:gridCol w="669471">
                  <a:extLst>
                    <a:ext uri="{9D8B030D-6E8A-4147-A177-3AD203B41FA5}">
                      <a16:colId xmlns:a16="http://schemas.microsoft.com/office/drawing/2014/main" val="20002"/>
                    </a:ext>
                  </a:extLst>
                </a:gridCol>
                <a:gridCol w="636815">
                  <a:extLst>
                    <a:ext uri="{9D8B030D-6E8A-4147-A177-3AD203B41FA5}">
                      <a16:colId xmlns:a16="http://schemas.microsoft.com/office/drawing/2014/main" val="20003"/>
                    </a:ext>
                  </a:extLst>
                </a:gridCol>
                <a:gridCol w="108585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871121">
                  <a:extLst>
                    <a:ext uri="{9D8B030D-6E8A-4147-A177-3AD203B41FA5}">
                      <a16:colId xmlns:a16="http://schemas.microsoft.com/office/drawing/2014/main" val="20006"/>
                    </a:ext>
                  </a:extLst>
                </a:gridCol>
                <a:gridCol w="581963">
                  <a:extLst>
                    <a:ext uri="{9D8B030D-6E8A-4147-A177-3AD203B41FA5}">
                      <a16:colId xmlns:a16="http://schemas.microsoft.com/office/drawing/2014/main" val="20007"/>
                    </a:ext>
                  </a:extLst>
                </a:gridCol>
              </a:tblGrid>
              <a:tr h="655736">
                <a:tc>
                  <a:txBody>
                    <a:bodyPr/>
                    <a:lstStyle/>
                    <a:p>
                      <a:pPr algn="ctr">
                        <a:spcBef>
                          <a:spcPts val="600"/>
                        </a:spcBef>
                        <a:spcAft>
                          <a:spcPts val="600"/>
                        </a:spcAft>
                      </a:pPr>
                      <a:endParaRPr lang="en-US" sz="900" dirty="0">
                        <a:solidFill>
                          <a:schemeClr val="tx1"/>
                        </a:solidFill>
                        <a:latin typeface="Arial Narrow" pitchFamily="34" charset="0"/>
                      </a:endParaRP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spcBef>
                          <a:spcPts val="0"/>
                        </a:spcBef>
                        <a:spcAft>
                          <a:spcPts val="600"/>
                        </a:spcAft>
                      </a:pPr>
                      <a:r>
                        <a:rPr lang="en-US" sz="900" dirty="0">
                          <a:solidFill>
                            <a:schemeClr val="bg1"/>
                          </a:solidFill>
                          <a:latin typeface="Arial Narrow" pitchFamily="34" charset="0"/>
                        </a:rPr>
                        <a:t>Ozone</a:t>
                      </a:r>
                    </a:p>
                  </a:txBody>
                  <a:tcPr marL="68580" marR="68580" marT="34290" marB="342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spcBef>
                          <a:spcPts val="0"/>
                        </a:spcBef>
                        <a:spcAft>
                          <a:spcPts val="600"/>
                        </a:spcAft>
                      </a:pPr>
                      <a:r>
                        <a:rPr lang="en-US" sz="900" dirty="0">
                          <a:solidFill>
                            <a:schemeClr val="bg1"/>
                          </a:solidFill>
                          <a:latin typeface="Arial Narrow" pitchFamily="34" charset="0"/>
                        </a:rPr>
                        <a:t>Lead</a:t>
                      </a:r>
                    </a:p>
                  </a:txBody>
                  <a:tcPr marL="68580" marR="68580" marT="34290" marB="342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spcBef>
                          <a:spcPts val="0"/>
                        </a:spcBef>
                        <a:spcAft>
                          <a:spcPts val="0"/>
                        </a:spcAft>
                      </a:pPr>
                      <a:r>
                        <a:rPr lang="en-US" sz="900" dirty="0">
                          <a:solidFill>
                            <a:schemeClr val="bg1"/>
                          </a:solidFill>
                          <a:latin typeface="Arial Narrow" pitchFamily="34" charset="0"/>
                        </a:rPr>
                        <a:t>Primary</a:t>
                      </a:r>
                      <a:br>
                        <a:rPr lang="en-US" sz="900" dirty="0">
                          <a:solidFill>
                            <a:schemeClr val="bg1"/>
                          </a:solidFill>
                          <a:latin typeface="Arial Narrow" pitchFamily="34" charset="0"/>
                        </a:rPr>
                      </a:br>
                      <a:r>
                        <a:rPr lang="en-US" sz="900" dirty="0">
                          <a:solidFill>
                            <a:schemeClr val="bg1"/>
                          </a:solidFill>
                          <a:latin typeface="Arial Narrow" pitchFamily="34" charset="0"/>
                        </a:rPr>
                        <a:t>NO</a:t>
                      </a:r>
                      <a:r>
                        <a:rPr lang="en-US" sz="900" baseline="-25000" dirty="0">
                          <a:solidFill>
                            <a:schemeClr val="bg1"/>
                          </a:solidFill>
                          <a:latin typeface="Arial Narrow" pitchFamily="34" charset="0"/>
                        </a:rPr>
                        <a:t>2</a:t>
                      </a:r>
                    </a:p>
                  </a:txBody>
                  <a:tcPr marL="68580" marR="68580" marT="34290" marB="342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spcBef>
                          <a:spcPts val="0"/>
                        </a:spcBef>
                        <a:spcAft>
                          <a:spcPts val="600"/>
                        </a:spcAft>
                      </a:pPr>
                      <a:r>
                        <a:rPr lang="en-US" sz="900" dirty="0">
                          <a:solidFill>
                            <a:schemeClr val="bg1"/>
                          </a:solidFill>
                          <a:latin typeface="Arial Narrow" pitchFamily="34" charset="0"/>
                        </a:rPr>
                        <a:t>Primary</a:t>
                      </a:r>
                      <a:br>
                        <a:rPr lang="en-US" sz="900" dirty="0">
                          <a:solidFill>
                            <a:schemeClr val="bg1"/>
                          </a:solidFill>
                          <a:latin typeface="Arial Narrow" pitchFamily="34" charset="0"/>
                        </a:rPr>
                      </a:br>
                      <a:r>
                        <a:rPr lang="en-US" sz="900" dirty="0">
                          <a:solidFill>
                            <a:schemeClr val="bg1"/>
                          </a:solidFill>
                          <a:latin typeface="Arial Narrow" pitchFamily="34" charset="0"/>
                        </a:rPr>
                        <a:t>SO</a:t>
                      </a:r>
                      <a:r>
                        <a:rPr lang="en-US" sz="900" baseline="-25000" dirty="0">
                          <a:solidFill>
                            <a:schemeClr val="bg1"/>
                          </a:solidFill>
                          <a:latin typeface="Arial Narrow" pitchFamily="34" charset="0"/>
                        </a:rPr>
                        <a:t>2</a:t>
                      </a:r>
                    </a:p>
                  </a:txBody>
                  <a:tcPr marL="68580" marR="68580" marT="34290" marB="342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spcBef>
                          <a:spcPts val="0"/>
                        </a:spcBef>
                        <a:spcAft>
                          <a:spcPts val="600"/>
                        </a:spcAft>
                      </a:pPr>
                      <a:r>
                        <a:rPr lang="en-US" sz="900" dirty="0">
                          <a:solidFill>
                            <a:schemeClr val="bg1"/>
                          </a:solidFill>
                          <a:latin typeface="Arial Narrow" pitchFamily="34" charset="0"/>
                        </a:rPr>
                        <a:t>Secondary</a:t>
                      </a:r>
                      <a:br>
                        <a:rPr lang="en-US" sz="900" dirty="0">
                          <a:solidFill>
                            <a:schemeClr val="bg1"/>
                          </a:solidFill>
                          <a:latin typeface="Arial Narrow" pitchFamily="34" charset="0"/>
                        </a:rPr>
                      </a:br>
                      <a:r>
                        <a:rPr lang="en-US" sz="900" baseline="0" dirty="0">
                          <a:solidFill>
                            <a:schemeClr val="bg1"/>
                          </a:solidFill>
                          <a:latin typeface="Arial Narrow" pitchFamily="34" charset="0"/>
                        </a:rPr>
                        <a:t>(Ecological)</a:t>
                      </a:r>
                      <a:br>
                        <a:rPr lang="en-US" sz="900" baseline="0" dirty="0">
                          <a:solidFill>
                            <a:schemeClr val="bg1"/>
                          </a:solidFill>
                          <a:latin typeface="Arial Narrow" pitchFamily="34" charset="0"/>
                        </a:rPr>
                      </a:br>
                      <a:r>
                        <a:rPr lang="en-US" sz="900" baseline="0" dirty="0">
                          <a:solidFill>
                            <a:schemeClr val="bg1"/>
                          </a:solidFill>
                          <a:latin typeface="Arial Narrow" pitchFamily="34" charset="0"/>
                        </a:rPr>
                        <a:t>NO</a:t>
                      </a:r>
                      <a:r>
                        <a:rPr lang="en-US" sz="900" baseline="-25000" dirty="0">
                          <a:solidFill>
                            <a:schemeClr val="bg1"/>
                          </a:solidFill>
                          <a:latin typeface="Arial Narrow" pitchFamily="34" charset="0"/>
                        </a:rPr>
                        <a:t>2</a:t>
                      </a:r>
                      <a:r>
                        <a:rPr lang="en-US" sz="900" baseline="0" dirty="0">
                          <a:solidFill>
                            <a:schemeClr val="bg1"/>
                          </a:solidFill>
                          <a:latin typeface="Arial Narrow" pitchFamily="34" charset="0"/>
                        </a:rPr>
                        <a:t>, SO</a:t>
                      </a:r>
                      <a:r>
                        <a:rPr lang="en-US" sz="900" baseline="-25000" dirty="0">
                          <a:solidFill>
                            <a:schemeClr val="bg1"/>
                          </a:solidFill>
                          <a:latin typeface="Arial Narrow" pitchFamily="34" charset="0"/>
                        </a:rPr>
                        <a:t>2</a:t>
                      </a:r>
                      <a:r>
                        <a:rPr lang="en-US" sz="900" baseline="0" dirty="0">
                          <a:solidFill>
                            <a:schemeClr val="bg1"/>
                          </a:solidFill>
                          <a:latin typeface="Arial Narrow" pitchFamily="34" charset="0"/>
                        </a:rPr>
                        <a:t>, PM</a:t>
                      </a:r>
                      <a:r>
                        <a:rPr lang="en-US" sz="900" b="0" baseline="30000" dirty="0">
                          <a:solidFill>
                            <a:schemeClr val="bg1"/>
                          </a:solidFill>
                          <a:latin typeface="Arial Narrow" pitchFamily="34" charset="0"/>
                        </a:rPr>
                        <a:t>1</a:t>
                      </a:r>
                    </a:p>
                  </a:txBody>
                  <a:tcPr marL="68580" marR="68580" marT="34290" marB="342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spcBef>
                          <a:spcPts val="0"/>
                        </a:spcBef>
                        <a:spcAft>
                          <a:spcPts val="600"/>
                        </a:spcAft>
                      </a:pPr>
                      <a:r>
                        <a:rPr lang="en-US" sz="900" dirty="0">
                          <a:solidFill>
                            <a:schemeClr val="bg1"/>
                          </a:solidFill>
                          <a:latin typeface="Arial Narrow" pitchFamily="34" charset="0"/>
                        </a:rPr>
                        <a:t>PM</a:t>
                      </a:r>
                      <a:r>
                        <a:rPr lang="en-US" sz="900" b="0" baseline="30000" dirty="0">
                          <a:solidFill>
                            <a:schemeClr val="bg1"/>
                          </a:solidFill>
                          <a:latin typeface="Arial Narrow" pitchFamily="34" charset="0"/>
                        </a:rPr>
                        <a:t>2</a:t>
                      </a:r>
                    </a:p>
                  </a:txBody>
                  <a:tcPr marL="68580" marR="68580" marT="34290" marB="342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spcBef>
                          <a:spcPts val="0"/>
                        </a:spcBef>
                        <a:spcAft>
                          <a:spcPts val="600"/>
                        </a:spcAft>
                      </a:pPr>
                      <a:r>
                        <a:rPr lang="en-US" sz="900" dirty="0">
                          <a:solidFill>
                            <a:schemeClr val="bg1"/>
                          </a:solidFill>
                          <a:latin typeface="Arial Narrow" pitchFamily="34" charset="0"/>
                        </a:rPr>
                        <a:t>CO</a:t>
                      </a:r>
                    </a:p>
                  </a:txBody>
                  <a:tcPr marL="68580" marR="68580" marT="34290" marB="342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0000"/>
                  </a:ext>
                </a:extLst>
              </a:tr>
              <a:tr h="617220">
                <a:tc>
                  <a:txBody>
                    <a:bodyPr/>
                    <a:lstStyle/>
                    <a:p>
                      <a:pPr algn="ctr">
                        <a:spcBef>
                          <a:spcPts val="600"/>
                        </a:spcBef>
                        <a:spcAft>
                          <a:spcPts val="600"/>
                        </a:spcAft>
                      </a:pPr>
                      <a:r>
                        <a:rPr lang="en-US" sz="900" b="1" dirty="0">
                          <a:latin typeface="Arial Narrow" pitchFamily="34" charset="0"/>
                        </a:rPr>
                        <a:t>Last Review</a:t>
                      </a:r>
                      <a:r>
                        <a:rPr lang="en-US" sz="900" b="1" baseline="0" dirty="0">
                          <a:latin typeface="Arial Narrow" pitchFamily="34" charset="0"/>
                        </a:rPr>
                        <a:t> Completed </a:t>
                      </a:r>
                      <a:r>
                        <a:rPr lang="en-US" sz="900" baseline="0" dirty="0">
                          <a:latin typeface="Arial Narrow" pitchFamily="34" charset="0"/>
                        </a:rPr>
                        <a:t>(final rule signed)</a:t>
                      </a:r>
                      <a:endParaRPr lang="en-US" sz="900" dirty="0">
                        <a:latin typeface="Arial Narrow" pitchFamily="34" charset="0"/>
                      </a:endParaRPr>
                    </a:p>
                  </a:txBody>
                  <a:tcPr marL="68580" marR="68580" marT="34290" marB="3429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en-US" sz="900" dirty="0">
                          <a:latin typeface="Arial Narrow" pitchFamily="34" charset="0"/>
                        </a:rPr>
                        <a:t>Oct. 2015</a:t>
                      </a:r>
                    </a:p>
                  </a:txBody>
                  <a:tcPr marL="68580" marR="68580" marT="34290" marB="342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algn="ctr">
                        <a:spcBef>
                          <a:spcPts val="600"/>
                        </a:spcBef>
                        <a:spcAft>
                          <a:spcPts val="600"/>
                        </a:spcAft>
                      </a:pPr>
                      <a:r>
                        <a:rPr lang="en-US" sz="900" dirty="0">
                          <a:latin typeface="Arial Narrow" pitchFamily="34" charset="0"/>
                        </a:rPr>
                        <a:t>Sept 2016</a:t>
                      </a:r>
                    </a:p>
                  </a:txBody>
                  <a:tcPr marL="68580" marR="68580" marT="34290" marB="342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en-US" sz="900" dirty="0">
                          <a:latin typeface="Arial Narrow" pitchFamily="34" charset="0"/>
                        </a:rPr>
                        <a:t>April 2018</a:t>
                      </a:r>
                    </a:p>
                  </a:txBody>
                  <a:tcPr marL="68580" marR="68580" marT="34290" marB="342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en-US" sz="900" dirty="0">
                          <a:latin typeface="Arial Narrow" pitchFamily="34" charset="0"/>
                        </a:rPr>
                        <a:t>Feb 2019</a:t>
                      </a:r>
                    </a:p>
                  </a:txBody>
                  <a:tcPr marL="68580" marR="68580" marT="34290" marB="342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en-US" sz="900" dirty="0">
                          <a:latin typeface="Arial Narrow" pitchFamily="34" charset="0"/>
                        </a:rPr>
                        <a:t>Mar 2012</a:t>
                      </a:r>
                    </a:p>
                  </a:txBody>
                  <a:tcPr marL="68580" marR="68580" marT="34290" marB="342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en-US" sz="900" dirty="0">
                          <a:latin typeface="Arial Narrow" pitchFamily="34" charset="0"/>
                        </a:rPr>
                        <a:t>Dec 2012</a:t>
                      </a:r>
                    </a:p>
                  </a:txBody>
                  <a:tcPr marL="68580" marR="68580" marT="34290" marB="342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algn="ctr">
                        <a:spcBef>
                          <a:spcPts val="600"/>
                        </a:spcBef>
                        <a:spcAft>
                          <a:spcPts val="600"/>
                        </a:spcAft>
                      </a:pPr>
                      <a:r>
                        <a:rPr lang="en-US" sz="900" dirty="0">
                          <a:latin typeface="Arial Narrow" pitchFamily="34" charset="0"/>
                        </a:rPr>
                        <a:t>Aug 2011</a:t>
                      </a:r>
                    </a:p>
                  </a:txBody>
                  <a:tcPr marL="68580" marR="68580" marT="34290" marB="342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520117">
                <a:tc>
                  <a:txBody>
                    <a:bodyPr/>
                    <a:lstStyle/>
                    <a:p>
                      <a:pPr algn="ctr">
                        <a:spcBef>
                          <a:spcPts val="600"/>
                        </a:spcBef>
                        <a:spcAft>
                          <a:spcPts val="600"/>
                        </a:spcAft>
                      </a:pPr>
                      <a:r>
                        <a:rPr lang="en-US" sz="900" b="1" dirty="0">
                          <a:latin typeface="Arial Narrow" pitchFamily="34" charset="0"/>
                        </a:rPr>
                        <a:t>Recent or Upcoming Major Milestone(s)</a:t>
                      </a:r>
                      <a:endParaRPr lang="en-US" sz="900" baseline="30000" dirty="0">
                        <a:latin typeface="Arial Narrow" pitchFamily="34" charset="0"/>
                      </a:endParaRPr>
                    </a:p>
                  </a:txBody>
                  <a:tcPr marL="68580" marR="68580" marT="34290" marB="342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lnSpc>
                          <a:spcPct val="100000"/>
                        </a:lnSpc>
                        <a:spcBef>
                          <a:spcPts val="0"/>
                        </a:spcBef>
                        <a:spcAft>
                          <a:spcPts val="0"/>
                        </a:spcAft>
                      </a:pPr>
                      <a:r>
                        <a:rPr lang="en-US" sz="900" b="0" u="sng" baseline="0" dirty="0">
                          <a:latin typeface="Arial Narrow" pitchFamily="34" charset="0"/>
                        </a:rPr>
                        <a:t>Sept/Oct 2019</a:t>
                      </a:r>
                    </a:p>
                    <a:p>
                      <a:pPr algn="ctr">
                        <a:lnSpc>
                          <a:spcPct val="100000"/>
                        </a:lnSpc>
                        <a:spcBef>
                          <a:spcPts val="0"/>
                        </a:spcBef>
                        <a:spcAft>
                          <a:spcPts val="0"/>
                        </a:spcAft>
                      </a:pPr>
                      <a:r>
                        <a:rPr lang="en-US" sz="900" b="0" u="none" baseline="0" dirty="0">
                          <a:latin typeface="Arial Narrow" pitchFamily="34" charset="0"/>
                        </a:rPr>
                        <a:t>Draft ISA and  Draft PA</a:t>
                      </a:r>
                      <a:r>
                        <a:rPr lang="en-US" sz="900" b="0" u="none" baseline="30000" dirty="0">
                          <a:latin typeface="Arial Narrow" pitchFamily="34" charset="0"/>
                        </a:rPr>
                        <a:t>3</a:t>
                      </a:r>
                    </a:p>
                    <a:p>
                      <a:pPr algn="ctr">
                        <a:lnSpc>
                          <a:spcPct val="100000"/>
                        </a:lnSpc>
                        <a:spcBef>
                          <a:spcPts val="0"/>
                        </a:spcBef>
                        <a:spcAft>
                          <a:spcPts val="0"/>
                        </a:spcAft>
                      </a:pPr>
                      <a:endParaRPr lang="en-US" sz="900" b="0" u="none" baseline="0" dirty="0">
                        <a:latin typeface="Arial Narrow" pitchFamily="34" charset="0"/>
                      </a:endParaRPr>
                    </a:p>
                    <a:p>
                      <a:pPr algn="ctr">
                        <a:lnSpc>
                          <a:spcPct val="100000"/>
                        </a:lnSpc>
                        <a:spcBef>
                          <a:spcPts val="0"/>
                        </a:spcBef>
                        <a:spcAft>
                          <a:spcPts val="0"/>
                        </a:spcAft>
                      </a:pPr>
                      <a:r>
                        <a:rPr lang="en-US" sz="900" b="0" u="sng" baseline="0" dirty="0">
                          <a:latin typeface="Arial Narrow" pitchFamily="34" charset="0"/>
                        </a:rPr>
                        <a:t>Early 2020</a:t>
                      </a:r>
                    </a:p>
                    <a:p>
                      <a:pPr algn="ctr">
                        <a:lnSpc>
                          <a:spcPct val="100000"/>
                        </a:lnSpc>
                        <a:spcBef>
                          <a:spcPts val="0"/>
                        </a:spcBef>
                        <a:spcAft>
                          <a:spcPts val="0"/>
                        </a:spcAft>
                      </a:pPr>
                      <a:r>
                        <a:rPr lang="en-US" sz="900" b="0" u="none" baseline="0" dirty="0">
                          <a:latin typeface="Arial Narrow" pitchFamily="34" charset="0"/>
                        </a:rPr>
                        <a:t>Proposal</a:t>
                      </a:r>
                    </a:p>
                    <a:p>
                      <a:pPr algn="ctr">
                        <a:lnSpc>
                          <a:spcPct val="100000"/>
                        </a:lnSpc>
                        <a:spcBef>
                          <a:spcPts val="0"/>
                        </a:spcBef>
                        <a:spcAft>
                          <a:spcPts val="0"/>
                        </a:spcAft>
                      </a:pPr>
                      <a:endParaRPr lang="en-US" sz="900" b="0" u="none" baseline="0" dirty="0">
                        <a:latin typeface="Arial Narrow" pitchFamily="34" charset="0"/>
                      </a:endParaRPr>
                    </a:p>
                    <a:p>
                      <a:pPr algn="ctr">
                        <a:lnSpc>
                          <a:spcPct val="100000"/>
                        </a:lnSpc>
                        <a:spcBef>
                          <a:spcPts val="0"/>
                        </a:spcBef>
                        <a:spcAft>
                          <a:spcPts val="0"/>
                        </a:spcAft>
                      </a:pPr>
                      <a:r>
                        <a:rPr lang="en-US" sz="900" b="0" u="sng" baseline="0" dirty="0">
                          <a:latin typeface="Arial Narrow" pitchFamily="34" charset="0"/>
                        </a:rPr>
                        <a:t>Late 2020</a:t>
                      </a:r>
                    </a:p>
                    <a:p>
                      <a:pPr algn="ctr">
                        <a:lnSpc>
                          <a:spcPct val="100000"/>
                        </a:lnSpc>
                        <a:spcBef>
                          <a:spcPts val="0"/>
                        </a:spcBef>
                        <a:spcAft>
                          <a:spcPts val="0"/>
                        </a:spcAft>
                      </a:pPr>
                      <a:r>
                        <a:rPr lang="en-US" sz="900" b="0" u="none" baseline="0" dirty="0">
                          <a:latin typeface="Arial Narrow" pitchFamily="34" charset="0"/>
                        </a:rPr>
                        <a:t>Final</a:t>
                      </a:r>
                      <a:endParaRPr lang="en-US" sz="900" u="none" baseline="30000" dirty="0">
                        <a:latin typeface="Arial Narrow" pitchFamily="34" charset="0"/>
                      </a:endParaRPr>
                    </a:p>
                  </a:txBody>
                  <a:tcPr marL="68580" marR="68580" marT="34290" marB="342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algn="ctr">
                        <a:lnSpc>
                          <a:spcPct val="100000"/>
                        </a:lnSpc>
                        <a:spcBef>
                          <a:spcPts val="0"/>
                        </a:spcBef>
                        <a:spcAft>
                          <a:spcPts val="0"/>
                        </a:spcAft>
                      </a:pPr>
                      <a:r>
                        <a:rPr lang="en-US" sz="900" b="0" u="none" baseline="0" dirty="0">
                          <a:latin typeface="Arial Narrow" pitchFamily="34" charset="0"/>
                        </a:rPr>
                        <a:t>TBD</a:t>
                      </a:r>
                      <a:r>
                        <a:rPr lang="en-US" sz="900" b="0" u="none" baseline="30000" dirty="0">
                          <a:latin typeface="Arial Narrow" pitchFamily="34" charset="0"/>
                        </a:rPr>
                        <a:t>4</a:t>
                      </a:r>
                      <a:endParaRPr lang="en-US" sz="900" u="none" baseline="30000" dirty="0">
                        <a:latin typeface="Arial Narrow" pitchFamily="34" charset="0"/>
                      </a:endParaRPr>
                    </a:p>
                  </a:txBody>
                  <a:tcPr marL="68580" marR="68580" marT="34290" marB="342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u="none" baseline="0" dirty="0">
                          <a:latin typeface="Arial Narrow" pitchFamily="34" charset="0"/>
                        </a:rPr>
                        <a:t>TBD</a:t>
                      </a:r>
                      <a:endParaRPr lang="en-US" sz="900" u="none" baseline="30000" dirty="0">
                        <a:latin typeface="Arial Narrow" pitchFamily="34" charset="0"/>
                      </a:endParaRPr>
                    </a:p>
                  </a:txBody>
                  <a:tcPr marL="68580" marR="68580" marT="34290" marB="342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u="none" baseline="0" dirty="0">
                          <a:latin typeface="Arial Narrow" pitchFamily="34" charset="0"/>
                        </a:rPr>
                        <a:t>TBD</a:t>
                      </a:r>
                      <a:endParaRPr lang="en-US" sz="900" u="none" baseline="30000" dirty="0">
                        <a:latin typeface="Arial Narrow" pitchFamily="34" charset="0"/>
                      </a:endParaRPr>
                    </a:p>
                  </a:txBody>
                  <a:tcPr marL="68580" marR="68580" marT="34290" marB="342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u="sng" dirty="0">
                          <a:latin typeface="Arial Narrow" pitchFamily="34" charset="0"/>
                        </a:rPr>
                        <a:t>Timing of next steps is TBD</a:t>
                      </a:r>
                      <a:endParaRPr lang="en-US" sz="900" u="sng" baseline="30000" dirty="0">
                        <a:latin typeface="Arial Narrow"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u="none" dirty="0">
                          <a:latin typeface="Arial Narrow" pitchFamily="34" charset="0"/>
                        </a:rPr>
                        <a:t>Final ISA; draft REA/PA</a:t>
                      </a:r>
                      <a:endParaRPr lang="en-US" sz="900" b="0" u="none" baseline="30000" dirty="0">
                        <a:latin typeface="Arial Narrow"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900" u="none" dirty="0">
                        <a:latin typeface="Arial Narrow"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900" u="none" dirty="0">
                        <a:latin typeface="Arial Narrow"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900" u="none" dirty="0">
                        <a:latin typeface="Arial Narrow" pitchFamily="34" charset="0"/>
                      </a:endParaRPr>
                    </a:p>
                  </a:txBody>
                  <a:tcPr marL="68580" marR="68580" marT="34290" marB="342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u="sng" baseline="0" dirty="0">
                          <a:latin typeface="Arial Narrow" pitchFamily="34" charset="0"/>
                        </a:rPr>
                        <a:t>Dec 2019</a:t>
                      </a:r>
                    </a:p>
                    <a:p>
                      <a:pPr marL="0" marR="0" indent="0" algn="ctr" defTabSz="914400" rtl="0" eaLnBrk="1" fontAlgn="auto" latinLnBrk="0" hangingPunct="1">
                        <a:lnSpc>
                          <a:spcPct val="100000"/>
                        </a:lnSpc>
                        <a:spcBef>
                          <a:spcPts val="0"/>
                        </a:spcBef>
                        <a:spcAft>
                          <a:spcPts val="0"/>
                        </a:spcAft>
                        <a:buClrTx/>
                        <a:buSzTx/>
                        <a:buFontTx/>
                        <a:buNone/>
                        <a:tabLst/>
                        <a:defRPr/>
                      </a:pPr>
                      <a:r>
                        <a:rPr lang="en-US" sz="900" u="none" baseline="0" dirty="0">
                          <a:latin typeface="Arial Narrow" pitchFamily="34" charset="0"/>
                        </a:rPr>
                        <a:t>Final ISA </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900" u="sng" baseline="0" dirty="0">
                        <a:latin typeface="Arial Narrow"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900" u="sng" baseline="0" dirty="0">
                          <a:latin typeface="Arial Narrow" pitchFamily="34" charset="0"/>
                        </a:rPr>
                        <a:t>Jan 2020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u="none" baseline="0" dirty="0">
                          <a:latin typeface="Arial Narrow" pitchFamily="34" charset="0"/>
                        </a:rPr>
                        <a:t>Final PA</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u="sng" baseline="0" dirty="0">
                        <a:latin typeface="Arial Narrow" pitchFamily="34" charset="0"/>
                      </a:endParaRPr>
                    </a:p>
                    <a:p>
                      <a:pPr algn="ctr">
                        <a:lnSpc>
                          <a:spcPct val="100000"/>
                        </a:lnSpc>
                        <a:spcBef>
                          <a:spcPts val="0"/>
                        </a:spcBef>
                        <a:spcAft>
                          <a:spcPts val="0"/>
                        </a:spcAft>
                      </a:pPr>
                      <a:r>
                        <a:rPr lang="en-US" sz="900" b="0" u="sng" baseline="0" dirty="0">
                          <a:latin typeface="Arial Narrow" pitchFamily="34" charset="0"/>
                        </a:rPr>
                        <a:t>April 30, 2020</a:t>
                      </a:r>
                    </a:p>
                    <a:p>
                      <a:pPr algn="ctr">
                        <a:lnSpc>
                          <a:spcPct val="100000"/>
                        </a:lnSpc>
                        <a:spcBef>
                          <a:spcPts val="0"/>
                        </a:spcBef>
                        <a:spcAft>
                          <a:spcPts val="0"/>
                        </a:spcAft>
                      </a:pPr>
                      <a:r>
                        <a:rPr lang="en-US" sz="900" b="0" u="none" baseline="0" dirty="0">
                          <a:latin typeface="Arial Narrow" pitchFamily="34" charset="0"/>
                        </a:rPr>
                        <a:t>Proposal</a:t>
                      </a:r>
                    </a:p>
                    <a:p>
                      <a:pPr algn="ctr">
                        <a:lnSpc>
                          <a:spcPct val="100000"/>
                        </a:lnSpc>
                        <a:spcBef>
                          <a:spcPts val="0"/>
                        </a:spcBef>
                        <a:spcAft>
                          <a:spcPts val="0"/>
                        </a:spcAft>
                      </a:pPr>
                      <a:endParaRPr lang="en-US" sz="900" b="0" u="none" baseline="0" dirty="0">
                        <a:latin typeface="Arial Narrow" pitchFamily="34" charset="0"/>
                      </a:endParaRPr>
                    </a:p>
                    <a:p>
                      <a:pPr algn="ctr">
                        <a:lnSpc>
                          <a:spcPct val="100000"/>
                        </a:lnSpc>
                        <a:spcBef>
                          <a:spcPts val="0"/>
                        </a:spcBef>
                        <a:spcAft>
                          <a:spcPts val="0"/>
                        </a:spcAft>
                      </a:pPr>
                      <a:r>
                        <a:rPr lang="en-US" sz="900" b="0" u="sng" baseline="0" dirty="0">
                          <a:latin typeface="Arial Narrow" pitchFamily="34" charset="0"/>
                        </a:rPr>
                        <a:t>Late 2020</a:t>
                      </a:r>
                    </a:p>
                    <a:p>
                      <a:pPr algn="ctr">
                        <a:lnSpc>
                          <a:spcPct val="100000"/>
                        </a:lnSpc>
                        <a:spcBef>
                          <a:spcPts val="0"/>
                        </a:spcBef>
                        <a:spcAft>
                          <a:spcPts val="0"/>
                        </a:spcAft>
                      </a:pPr>
                      <a:r>
                        <a:rPr lang="en-US" sz="900" b="0" u="none" baseline="0" dirty="0">
                          <a:latin typeface="Arial Narrow" pitchFamily="34" charset="0"/>
                        </a:rPr>
                        <a:t>Final</a:t>
                      </a:r>
                      <a:endParaRPr lang="en-US" sz="900" u="none" baseline="30000" dirty="0">
                        <a:latin typeface="Arial Narrow"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900" u="none" baseline="30000" dirty="0">
                        <a:latin typeface="Arial Narrow" pitchFamily="34" charset="0"/>
                      </a:endParaRPr>
                    </a:p>
                  </a:txBody>
                  <a:tcPr marL="68580" marR="68580" marT="34290" marB="342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algn="ctr">
                        <a:spcBef>
                          <a:spcPts val="0"/>
                        </a:spcBef>
                        <a:spcAft>
                          <a:spcPts val="0"/>
                        </a:spcAft>
                      </a:pPr>
                      <a:r>
                        <a:rPr lang="en-US" sz="900" u="none" dirty="0">
                          <a:latin typeface="Arial Narrow" pitchFamily="34" charset="0"/>
                        </a:rPr>
                        <a:t>TBD</a:t>
                      </a:r>
                    </a:p>
                  </a:txBody>
                  <a:tcPr marL="68580" marR="68580" marT="34290" marB="342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8" name="TextBox 17">
            <a:extLst>
              <a:ext uri="{FF2B5EF4-FFF2-40B4-BE49-F238E27FC236}">
                <a16:creationId xmlns:a16="http://schemas.microsoft.com/office/drawing/2014/main" id="{103F2901-C32C-4A89-A11C-1C9AA1B04126}"/>
              </a:ext>
            </a:extLst>
          </p:cNvPr>
          <p:cNvSpPr txBox="1">
            <a:spLocks noChangeArrowheads="1"/>
          </p:cNvSpPr>
          <p:nvPr/>
        </p:nvSpPr>
        <p:spPr bwMode="auto">
          <a:xfrm>
            <a:off x="1602536" y="5203547"/>
            <a:ext cx="5978525" cy="646331"/>
          </a:xfrm>
          <a:prstGeom prst="rect">
            <a:avLst/>
          </a:prstGeom>
          <a:noFill/>
          <a:ln w="9525">
            <a:noFill/>
            <a:miter lim="800000"/>
            <a:headEnd/>
            <a:tailEnd/>
          </a:ln>
        </p:spPr>
        <p:txBody>
          <a:bodyPr wrap="square">
            <a:spAutoFit/>
          </a:bodyPr>
          <a:lstStyle/>
          <a:p>
            <a:pPr defTabSz="685800" fontAlgn="auto">
              <a:spcBef>
                <a:spcPts val="0"/>
              </a:spcBef>
              <a:spcAft>
                <a:spcPts val="0"/>
              </a:spcAft>
            </a:pPr>
            <a:r>
              <a:rPr lang="en-US" sz="900" baseline="30000" dirty="0">
                <a:solidFill>
                  <a:prstClr val="black"/>
                </a:solidFill>
                <a:latin typeface="Arial Narrow" pitchFamily="34" charset="0"/>
                <a:cs typeface="+mn-cs"/>
              </a:rPr>
              <a:t>1</a:t>
            </a:r>
            <a:r>
              <a:rPr lang="en-US" sz="900" dirty="0">
                <a:solidFill>
                  <a:prstClr val="black"/>
                </a:solidFill>
                <a:latin typeface="Arial Narrow" pitchFamily="34" charset="0"/>
                <a:cs typeface="+mn-cs"/>
              </a:rPr>
              <a:t> Combined secondary (ecological effects only) review of NO</a:t>
            </a:r>
            <a:r>
              <a:rPr lang="en-US" sz="900" baseline="-25000" dirty="0">
                <a:solidFill>
                  <a:prstClr val="black"/>
                </a:solidFill>
                <a:latin typeface="Arial Narrow" pitchFamily="34" charset="0"/>
                <a:cs typeface="+mn-cs"/>
              </a:rPr>
              <a:t>2</a:t>
            </a:r>
            <a:r>
              <a:rPr lang="en-US" sz="900" dirty="0">
                <a:solidFill>
                  <a:prstClr val="black"/>
                </a:solidFill>
                <a:latin typeface="Arial Narrow" pitchFamily="34" charset="0"/>
                <a:cs typeface="+mn-cs"/>
              </a:rPr>
              <a:t>, SO</a:t>
            </a:r>
            <a:r>
              <a:rPr lang="en-US" sz="900" baseline="-25000" dirty="0">
                <a:solidFill>
                  <a:prstClr val="black"/>
                </a:solidFill>
                <a:latin typeface="Arial Narrow" pitchFamily="34" charset="0"/>
                <a:cs typeface="+mn-cs"/>
              </a:rPr>
              <a:t>2,</a:t>
            </a:r>
            <a:r>
              <a:rPr lang="en-US" sz="900" dirty="0">
                <a:solidFill>
                  <a:prstClr val="black"/>
                </a:solidFill>
                <a:latin typeface="Arial Narrow" pitchFamily="34" charset="0"/>
                <a:cs typeface="+mn-cs"/>
              </a:rPr>
              <a:t> and PM</a:t>
            </a:r>
          </a:p>
          <a:p>
            <a:pPr defTabSz="685800" fontAlgn="auto">
              <a:spcBef>
                <a:spcPts val="0"/>
              </a:spcBef>
              <a:spcAft>
                <a:spcPts val="0"/>
              </a:spcAft>
            </a:pPr>
            <a:r>
              <a:rPr lang="en-US" sz="900" baseline="30000" dirty="0">
                <a:solidFill>
                  <a:prstClr val="black"/>
                </a:solidFill>
                <a:latin typeface="Arial Narrow" pitchFamily="34" charset="0"/>
                <a:cs typeface="+mn-cs"/>
              </a:rPr>
              <a:t>2</a:t>
            </a:r>
            <a:r>
              <a:rPr lang="en-US" sz="900" dirty="0">
                <a:solidFill>
                  <a:prstClr val="black"/>
                </a:solidFill>
                <a:latin typeface="Arial Narrow" pitchFamily="34" charset="0"/>
                <a:cs typeface="+mn-cs"/>
              </a:rPr>
              <a:t> Combined primary and secondary (non-ecological effects) review of PM</a:t>
            </a:r>
          </a:p>
          <a:p>
            <a:pPr defTabSz="685800" fontAlgn="auto">
              <a:spcBef>
                <a:spcPts val="0"/>
              </a:spcBef>
              <a:spcAft>
                <a:spcPts val="0"/>
              </a:spcAft>
            </a:pPr>
            <a:r>
              <a:rPr lang="en-US" sz="900" baseline="30000" dirty="0">
                <a:solidFill>
                  <a:prstClr val="black"/>
                </a:solidFill>
                <a:latin typeface="Arial Narrow" pitchFamily="34" charset="0"/>
                <a:cs typeface="+mn-cs"/>
              </a:rPr>
              <a:t>3</a:t>
            </a:r>
            <a:r>
              <a:rPr lang="en-US" sz="900" dirty="0">
                <a:solidFill>
                  <a:prstClr val="black"/>
                </a:solidFill>
                <a:latin typeface="Arial Narrow" pitchFamily="34" charset="0"/>
                <a:cs typeface="+mn-cs"/>
              </a:rPr>
              <a:t> IRP – Integrated Review Plan; ISA – Integrated Science Assessment; REA – Risk and Exposure Assessment; PA – Policy Assessment</a:t>
            </a:r>
          </a:p>
          <a:p>
            <a:pPr defTabSz="685800" fontAlgn="auto">
              <a:spcBef>
                <a:spcPts val="0"/>
              </a:spcBef>
              <a:spcAft>
                <a:spcPts val="0"/>
              </a:spcAft>
            </a:pPr>
            <a:r>
              <a:rPr lang="en-US" sz="900" baseline="30000" dirty="0">
                <a:solidFill>
                  <a:prstClr val="black"/>
                </a:solidFill>
                <a:latin typeface="Arial Narrow" pitchFamily="34" charset="0"/>
                <a:cs typeface="+mn-cs"/>
              </a:rPr>
              <a:t>4 </a:t>
            </a:r>
            <a:r>
              <a:rPr lang="en-US" sz="900" dirty="0">
                <a:solidFill>
                  <a:prstClr val="black"/>
                </a:solidFill>
                <a:latin typeface="Arial Narrow" pitchFamily="34" charset="0"/>
                <a:cs typeface="+mn-cs"/>
              </a:rPr>
              <a:t>TBD = To be determined</a:t>
            </a:r>
            <a:endParaRPr lang="en-US" sz="1050" dirty="0">
              <a:solidFill>
                <a:prstClr val="black"/>
              </a:solidFill>
              <a:latin typeface="Arial Narrow" pitchFamily="34" charset="0"/>
              <a:cs typeface="+mn-cs"/>
            </a:endParaRPr>
          </a:p>
        </p:txBody>
      </p:sp>
      <p:sp>
        <p:nvSpPr>
          <p:cNvPr id="19" name="Rectangle 18">
            <a:extLst>
              <a:ext uri="{FF2B5EF4-FFF2-40B4-BE49-F238E27FC236}">
                <a16:creationId xmlns:a16="http://schemas.microsoft.com/office/drawing/2014/main" id="{CB8AD469-0F75-4598-81BF-735AD93AE69E}"/>
              </a:ext>
            </a:extLst>
          </p:cNvPr>
          <p:cNvSpPr>
            <a:spLocks noChangeArrowheads="1"/>
          </p:cNvSpPr>
          <p:nvPr/>
        </p:nvSpPr>
        <p:spPr bwMode="auto">
          <a:xfrm>
            <a:off x="916735" y="4943869"/>
            <a:ext cx="6858000" cy="253916"/>
          </a:xfrm>
          <a:prstGeom prst="rect">
            <a:avLst/>
          </a:prstGeom>
          <a:noFill/>
          <a:ln w="9525">
            <a:noFill/>
            <a:miter lim="800000"/>
            <a:headEnd/>
            <a:tailEnd/>
          </a:ln>
        </p:spPr>
        <p:txBody>
          <a:bodyPr wrap="square">
            <a:spAutoFit/>
          </a:bodyPr>
          <a:lstStyle/>
          <a:p>
            <a:pPr algn="ctr" defTabSz="685800" fontAlgn="auto">
              <a:spcBef>
                <a:spcPts val="0"/>
              </a:spcBef>
              <a:spcAft>
                <a:spcPts val="0"/>
              </a:spcAft>
            </a:pPr>
            <a:r>
              <a:rPr lang="en-US" sz="1050" b="1" dirty="0">
                <a:solidFill>
                  <a:prstClr val="black"/>
                </a:solidFill>
                <a:latin typeface="Arial Narrow" pitchFamily="34" charset="0"/>
                <a:cs typeface="+mn-cs"/>
              </a:rPr>
              <a:t>Additional information regarding current and previous NAAQS reviews is available at: </a:t>
            </a:r>
            <a:r>
              <a:rPr lang="en-US" sz="1050" dirty="0">
                <a:hlinkClick r:id="rId4"/>
              </a:rPr>
              <a:t>https://www.epa.gov/naaqs</a:t>
            </a:r>
            <a:endParaRPr lang="en-US" sz="1050" b="1" dirty="0">
              <a:solidFill>
                <a:prstClr val="black"/>
              </a:solidFill>
              <a:latin typeface="Arial Narrow" pitchFamily="34" charset="0"/>
              <a:cs typeface="+mn-cs"/>
            </a:endParaRPr>
          </a:p>
        </p:txBody>
      </p:sp>
      <p:sp>
        <p:nvSpPr>
          <p:cNvPr id="20" name="TextBox 19">
            <a:extLst>
              <a:ext uri="{FF2B5EF4-FFF2-40B4-BE49-F238E27FC236}">
                <a16:creationId xmlns:a16="http://schemas.microsoft.com/office/drawing/2014/main" id="{2908FC0D-0AC7-444D-88FC-43B68ED40620}"/>
              </a:ext>
            </a:extLst>
          </p:cNvPr>
          <p:cNvSpPr txBox="1"/>
          <p:nvPr/>
        </p:nvSpPr>
        <p:spPr>
          <a:xfrm>
            <a:off x="3723876" y="1719224"/>
            <a:ext cx="1128965" cy="253916"/>
          </a:xfrm>
          <a:prstGeom prst="rect">
            <a:avLst/>
          </a:prstGeom>
          <a:noFill/>
        </p:spPr>
        <p:txBody>
          <a:bodyPr wrap="square" rtlCol="0">
            <a:spAutoFit/>
          </a:bodyPr>
          <a:lstStyle/>
          <a:p>
            <a:pPr defTabSz="685800" fontAlgn="auto">
              <a:spcBef>
                <a:spcPts val="0"/>
              </a:spcBef>
              <a:spcAft>
                <a:spcPts val="0"/>
              </a:spcAft>
            </a:pPr>
            <a:r>
              <a:rPr lang="en-US" sz="1050" dirty="0">
                <a:solidFill>
                  <a:prstClr val="black"/>
                </a:solidFill>
                <a:latin typeface="Calibri" panose="020F0502020204030204"/>
                <a:cs typeface="+mn-cs"/>
              </a:rPr>
              <a:t>(August 2020)</a:t>
            </a:r>
          </a:p>
        </p:txBody>
      </p:sp>
      <p:sp>
        <p:nvSpPr>
          <p:cNvPr id="10" name="TextBox 9">
            <a:extLst>
              <a:ext uri="{FF2B5EF4-FFF2-40B4-BE49-F238E27FC236}">
                <a16:creationId xmlns:a16="http://schemas.microsoft.com/office/drawing/2014/main" id="{95A9FB56-48AC-4B8D-8EF2-C08D00231A1C}"/>
              </a:ext>
            </a:extLst>
          </p:cNvPr>
          <p:cNvSpPr txBox="1"/>
          <p:nvPr/>
        </p:nvSpPr>
        <p:spPr>
          <a:xfrm>
            <a:off x="4270524" y="2960219"/>
            <a:ext cx="969404" cy="253916"/>
          </a:xfrm>
          <a:prstGeom prst="rect">
            <a:avLst/>
          </a:prstGeom>
          <a:noFill/>
        </p:spPr>
        <p:txBody>
          <a:bodyPr wrap="square" rtlCol="0">
            <a:spAutoFit/>
          </a:bodyPr>
          <a:lstStyle/>
          <a:p>
            <a:r>
              <a:rPr lang="en-US" sz="1050" dirty="0"/>
              <a:t>(May 2020)</a:t>
            </a:r>
          </a:p>
        </p:txBody>
      </p:sp>
    </p:spTree>
    <p:extLst>
      <p:ext uri="{BB962C8B-B14F-4D97-AF65-F5344CB8AC3E}">
        <p14:creationId xmlns:p14="http://schemas.microsoft.com/office/powerpoint/2010/main" val="21127326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3f09c3df709400db2417a7161762d62 xmlns="4ffa91fb-a0ff-4ac5-b2db-65c790d184a4">
      <Terms xmlns="http://schemas.microsoft.com/office/infopath/2007/PartnerControls"/>
    </e3f09c3df709400db2417a7161762d62>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2016-09-21T04:00:00+00:00</Document_x0020_Creation_x0020_Date>
    <EPA_x0020_Office xmlns="4ffa91fb-a0ff-4ac5-b2db-65c790d184a4">R04-APTMD</EPA_x0020_Office>
    <CategoryDescription xmlns="http://schemas.microsoft.com/sharepoint.v3" xsi:nil="true"/>
    <Identifier xmlns="4ffa91fb-a0ff-4ac5-b2db-65c790d184a4" xsi:nil="true"/>
    <_Coverage xmlns="http://schemas.microsoft.com/sharepoint/v3/fields" xsi:nil="true"/>
    <Creator xmlns="4ffa91fb-a0ff-4ac5-b2db-65c790d184a4">
      <UserInfo>
        <DisplayName>Mitchell, Ken</DisplayName>
        <AccountId>1596</AccountId>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SharedWithUsers xmlns="b6050e8f-730f-449d-b516-8b53ec87519c">
      <UserInfo>
        <DisplayName>Gettle, Jeaneanne</DisplayName>
        <AccountId>1865</AccountId>
        <AccountType/>
      </UserInfo>
      <UserInfo>
        <DisplayName>Benjamin, Lynorae</DisplayName>
        <AccountId>1873</AccountId>
        <AccountType/>
      </UserInfo>
      <UserInfo>
        <DisplayName>Ceron, Heather</DisplayName>
        <AccountId>622</AccountId>
        <AccountType/>
      </UserInfo>
      <UserInfo>
        <DisplayName>Spagg, Beverly</DisplayName>
        <AccountId>1926</AccountId>
        <AccountType/>
      </UserInfo>
      <UserInfo>
        <DisplayName>Bradley, Twunjala</DisplayName>
        <AccountId>1919</AccountId>
        <AccountType/>
      </UserInfo>
      <UserInfo>
        <DisplayName>Page, Lee</DisplayName>
        <AccountId>2261</AccountId>
        <AccountType/>
      </UserInfo>
      <UserInfo>
        <DisplayName>Russo, Todd</DisplayName>
        <AccountId>2138</AccountId>
        <AccountType/>
      </UserInfo>
      <UserInfo>
        <DisplayName>Bookman, Robert</DisplayName>
        <AccountId>2290</AccountId>
        <AccountType/>
      </UserInfo>
      <UserInfo>
        <DisplayName>Dubose, Dick</DisplayName>
        <AccountId>1927</AccountId>
        <AccountType/>
      </UserInfo>
      <UserInfo>
        <DisplayName>Spann, Jane</DisplayName>
        <AccountId>1916</AccountId>
        <AccountType/>
      </UserInfo>
      <UserInfo>
        <DisplayName>Davis, Scott</DisplayName>
        <AccountId>1898</AccountId>
        <AccountType/>
      </UserInfo>
      <UserInfo>
        <DisplayName>Worley, Gregg</DisplayName>
        <AccountId>1800</AccountId>
        <AccountType/>
      </UserInfo>
      <UserInfo>
        <DisplayName>Waterson, Sara</DisplayName>
        <AccountId>1876</AccountId>
        <AccountType/>
      </UserInfo>
      <UserInfo>
        <DisplayName>Rinck, Todd</DisplayName>
        <AccountId>1799</AccountId>
        <AccountType/>
      </UserInfo>
      <UserInfo>
        <DisplayName>Davis, Amber</DisplayName>
        <AccountId>2120</AccountId>
        <AccountType/>
      </UserInfo>
      <UserInfo>
        <DisplayName>Kemker, Carol</DisplayName>
        <AccountId>1864</AccountId>
        <AccountType/>
      </UserInfo>
      <UserInfo>
        <DisplayName>Louis, Egide</DisplayName>
        <AccountId>2301</AccountId>
        <AccountType/>
      </UserInfo>
      <UserInfo>
        <DisplayName>Velez, Ezequiel</DisplayName>
        <AccountId>2303</AccountId>
        <AccountType/>
      </UserInfo>
      <UserInfo>
        <DisplayName>Chatham, Douglas</DisplayName>
        <AccountId>2304</AccountId>
        <AccountType/>
      </UserInfo>
      <UserInfo>
        <DisplayName>Ward, Nacosta</DisplayName>
        <AccountId>2102</AccountId>
        <AccountType/>
      </UserInfo>
      <UserInfo>
        <DisplayName>Sheckler, Kelly A.</DisplayName>
        <AccountId>2247</AccountId>
        <AccountType/>
      </UserInfo>
      <UserInfo>
        <DisplayName>Banister, Beverly</DisplayName>
        <AccountId>1915</AccountId>
        <AccountType/>
      </UserInfo>
      <UserInfo>
        <DisplayName>Freeman, Caroline</DisplayName>
        <AccountId>1779</AccountId>
        <AccountType/>
      </UserInfo>
      <UserInfo>
        <DisplayName>Thompson, Sheila</DisplayName>
        <AccountId>2243</AccountId>
        <AccountType/>
      </UserInfo>
      <UserInfo>
        <DisplayName>Mitchell, Ken</DisplayName>
        <AccountId>1596</AccountId>
        <AccountType/>
      </UserInfo>
      <UserInfo>
        <DisplayName>Notarianni, Michele</DisplayName>
        <AccountId>1922</AccountId>
        <AccountType/>
      </UserInfo>
      <UserInfo>
        <DisplayName>Annicella, Alan</DisplayName>
        <AccountId>1410</AccountId>
        <AccountType/>
      </UserInfo>
      <UserInfo>
        <DisplayName>Shepherd, Lorinda</DisplayName>
        <AccountId>662</AccountId>
        <AccountType/>
      </UserInfo>
      <UserInfo>
        <DisplayName>Myers, Dianna</DisplayName>
        <AccountId>2364</AccountId>
        <AccountType/>
      </UserInfo>
      <UserInfo>
        <DisplayName>Perry, Stuart</DisplayName>
        <AccountId>2199</AccountId>
        <AccountType/>
      </UserInfo>
      <UserInfo>
        <DisplayName>Fortin, Kelly</DisplayName>
        <AccountId>1892</AccountId>
        <AccountType/>
      </UserInfo>
      <UserInfo>
        <DisplayName>Brown, Ryan</DisplayName>
        <AccountId>211</AccountId>
        <AccountType/>
      </UserInfo>
      <UserInfo>
        <DisplayName>Friedman, Adam</DisplayName>
        <AccountId>8119</AccountId>
        <AccountType/>
      </UserInfo>
      <UserInfo>
        <DisplayName>Garver, Daniel</DisplayName>
        <AccountId>1796</AccountId>
        <AccountType/>
      </UserInfo>
      <UserInfo>
        <DisplayName>Gillam, Rick</DisplayName>
        <AccountId>1118</AccountId>
        <AccountType/>
      </UserInfo>
      <UserInfo>
        <DisplayName>Howard, Chris</DisplayName>
        <AccountId>2172</AccountId>
        <AccountType/>
      </UserInfo>
      <UserInfo>
        <DisplayName>Lusky, Katy</DisplayName>
        <AccountId>1686</AccountId>
        <AccountType/>
      </UserInfo>
      <UserInfo>
        <DisplayName>Monteith, Richard</DisplayName>
        <AccountId>1877</AccountId>
        <AccountType/>
      </UserInfo>
      <UserInfo>
        <DisplayName>Palmer, Darren</DisplayName>
        <AccountId>1797</AccountId>
        <AccountType/>
      </UserInfo>
      <UserInfo>
        <DisplayName>Walther, Katherine</DisplayName>
        <AccountId>1875</AccountId>
        <AccountType/>
      </UserInfo>
      <UserInfo>
        <DisplayName>Wang, Corinna</DisplayName>
        <AccountId>8522</AccountId>
        <AccountType/>
      </UserInfo>
      <UserInfo>
        <DisplayName>Wong, Richard</DisplayName>
        <AccountId>1921</AccountId>
        <AccountType/>
      </UserInfo>
      <UserInfo>
        <DisplayName>Adams, Yolanda</DisplayName>
        <AccountId>1891</AccountId>
        <AccountType/>
      </UserInfo>
      <UserInfo>
        <DisplayName>Milhollin, Chandler</DisplayName>
        <AccountId>3294</AccountId>
        <AccountType/>
      </UserInfo>
      <UserInfo>
        <DisplayName>McNeal, Dave</DisplayName>
        <AccountId>1929</AccountId>
        <AccountType/>
      </UserInfo>
      <UserInfo>
        <DisplayName>Lavoie, Tegan</DisplayName>
        <AccountId>5352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EF499C5887C2459E3E93A9E6231B67" ma:contentTypeVersion="34" ma:contentTypeDescription="Create a new document." ma:contentTypeScope="" ma:versionID="53caba2b6651b1f0dae986d17e934b8f">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b6050e8f-730f-449d-b516-8b53ec87519c" xmlns:ns6="5fa57b18-acb2-4cd3-a6b7-2341891bbe8e" targetNamespace="http://schemas.microsoft.com/office/2006/metadata/properties" ma:root="true" ma:fieldsID="b48962302de0746a8be0beed8edaea96" ns1:_="" ns2:_="" ns3:_="" ns4:_="" ns5:_="" ns6:_="">
    <xsd:import namespace="http://schemas.microsoft.com/sharepoint/v3"/>
    <xsd:import namespace="4ffa91fb-a0ff-4ac5-b2db-65c790d184a4"/>
    <xsd:import namespace="http://schemas.microsoft.com/sharepoint.v3"/>
    <xsd:import namespace="http://schemas.microsoft.com/sharepoint/v3/fields"/>
    <xsd:import namespace="b6050e8f-730f-449d-b516-8b53ec87519c"/>
    <xsd:import namespace="5fa57b18-acb2-4cd3-a6b7-2341891bbe8e"/>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2:e3f09c3df709400db2417a7161762d62" minOccurs="0"/>
                <xsd:element ref="ns5:SharedWithUsers" minOccurs="0"/>
                <xsd:element ref="ns5:SharedWithDetails" minOccurs="0"/>
                <xsd:element ref="ns5:LastSharedByUser" minOccurs="0"/>
                <xsd:element ref="ns5:LastSharedByTime" minOccurs="0"/>
                <xsd:element ref="ns6:MediaServiceMetadata" minOccurs="0"/>
                <xsd:element ref="ns6:MediaServiceFastMetadata" minOccurs="0"/>
                <xsd:element ref="ns6:MediaServiceAutoTags" minOccurs="0"/>
                <xsd:element ref="ns6:MediaServiceOCR" minOccurs="0"/>
                <xsd:element ref="ns6:MediaServiceDateTaken" minOccurs="0"/>
                <xsd:element ref="ns6:MediaServiceLocation" minOccurs="0"/>
                <xsd:element ref="ns6:MediaServiceEventHashCode" minOccurs="0"/>
                <xsd:element ref="ns6:MediaServiceGenerationTime"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description="" ma:hidden="true" ma:list="{63e8a1f1-a5dc-4598-912d-f5e85c4dcbca}" ma:internalName="TaxCatchAllLabel" ma:readOnly="true" ma:showField="CatchAllDataLabel" ma:web="31835fda-1e82-4642-8d40-e857369f1e11">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description="" ma:hidden="true" ma:list="{63e8a1f1-a5dc-4598-912d-f5e85c4dcbca}" ma:internalName="TaxCatchAll" ma:showField="CatchAllData" ma:web="31835fda-1e82-4642-8d40-e857369f1e11">
      <xsd:complexType>
        <xsd:complexContent>
          <xsd:extension base="dms:MultiChoiceLookup">
            <xsd:sequence>
              <xsd:element name="Value" type="dms:Lookup" maxOccurs="unbounded" minOccurs="0" nillable="true"/>
            </xsd:sequence>
          </xsd:extension>
        </xsd:complexContent>
      </xsd:complexType>
    </xsd:element>
    <xsd:element name="e3f09c3df709400db2417a7161762d62" ma:index="28" nillable="true" ma:taxonomy="true" ma:internalName="e3f09c3df709400db2417a7161762d62" ma:taxonomyFieldName="EPA_x0020_Subject" ma:displayName="EPA Subject" ma:readOnly="false" ma:default="" ma:fieldId="{e3f09c3d-f709-400d-b241-7a7161762d62}" ma:taxonomyMulti="true" ma:sspId="29f62856-1543-49d4-a736-4569d363f533" ma:termSetId="7a3d4ae0-7e62-45a2-a406-c6a8a6a8eee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6050e8f-730f-449d-b516-8b53ec87519c" elementFormDefault="qualified">
    <xsd:import namespace="http://schemas.microsoft.com/office/2006/documentManagement/types"/>
    <xsd:import namespace="http://schemas.microsoft.com/office/infopath/2007/PartnerControls"/>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description="" ma:internalName="SharedWithDetails" ma:readOnly="true">
      <xsd:simpleType>
        <xsd:restriction base="dms:Note">
          <xsd:maxLength value="255"/>
        </xsd:restriction>
      </xsd:simpleType>
    </xsd:element>
    <xsd:element name="LastSharedByUser" ma:index="31" nillable="true" ma:displayName="Last Shared By User" ma:description="" ma:internalName="LastSharedByUser" ma:readOnly="true">
      <xsd:simpleType>
        <xsd:restriction base="dms:Note">
          <xsd:maxLength value="255"/>
        </xsd:restriction>
      </xsd:simpleType>
    </xsd:element>
    <xsd:element name="LastSharedByTime" ma:index="3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fa57b18-acb2-4cd3-a6b7-2341891bbe8e" elementFormDefault="qualified">
    <xsd:import namespace="http://schemas.microsoft.com/office/2006/documentManagement/types"/>
    <xsd:import namespace="http://schemas.microsoft.com/office/infopath/2007/PartnerControls"/>
    <xsd:element name="MediaServiceMetadata" ma:index="33" nillable="true" ma:displayName="MediaServiceMetadata" ma:description="" ma:hidden="true" ma:internalName="MediaServiceMetadata" ma:readOnly="true">
      <xsd:simpleType>
        <xsd:restriction base="dms:Note"/>
      </xsd:simpleType>
    </xsd:element>
    <xsd:element name="MediaServiceFastMetadata" ma:index="34" nillable="true" ma:displayName="MediaServiceFastMetadata" ma:description="" ma:hidden="true" ma:internalName="MediaServiceFastMetadata" ma:readOnly="true">
      <xsd:simpleType>
        <xsd:restriction base="dms:Note"/>
      </xsd:simpleType>
    </xsd:element>
    <xsd:element name="MediaServiceAutoTags" ma:index="35" nillable="true" ma:displayName="MediaServiceAutoTags" ma:internalName="MediaServiceAutoTags" ma:readOnly="true">
      <xsd:simpleType>
        <xsd:restriction base="dms:Text"/>
      </xsd:simpleType>
    </xsd:element>
    <xsd:element name="MediaServiceOCR" ma:index="36" nillable="true" ma:displayName="MediaServiceOCR" ma:internalName="MediaServiceOCR" ma:readOnly="true">
      <xsd:simpleType>
        <xsd:restriction base="dms:Note">
          <xsd:maxLength value="255"/>
        </xsd:restriction>
      </xsd:simpleType>
    </xsd:element>
    <xsd:element name="MediaServiceDateTaken" ma:index="37" nillable="true" ma:displayName="MediaServiceDateTaken" ma:hidden="true" ma:internalName="MediaServiceDateTaken" ma:readOnly="true">
      <xsd:simpleType>
        <xsd:restriction base="dms:Text"/>
      </xsd:simpleType>
    </xsd:element>
    <xsd:element name="MediaServiceLocation" ma:index="38" nillable="true" ma:displayName="MediaServiceLocation" ma:internalName="MediaServiceLocation" ma:readOnly="true">
      <xsd:simpleType>
        <xsd:restriction base="dms:Text"/>
      </xsd:simpleType>
    </xsd:element>
    <xsd:element name="MediaServiceEventHashCode" ma:index="39" nillable="true" ma:displayName="MediaServiceEventHashCode" ma:hidden="true" ma:internalName="MediaServiceEventHashCode" ma:readOnly="true">
      <xsd:simpleType>
        <xsd:restriction base="dms:Text"/>
      </xsd:simpleType>
    </xsd:element>
    <xsd:element name="MediaServiceGenerationTime" ma:index="40" nillable="true" ma:displayName="MediaServiceGenerationTime" ma:hidden="true" ma:internalName="MediaServiceGenerationTime" ma:readOnly="true">
      <xsd:simpleType>
        <xsd:restriction base="dms:Text"/>
      </xsd:simpleType>
    </xsd:element>
    <xsd:element name="MediaServiceAutoKeyPoints" ma:index="41" nillable="true" ma:displayName="MediaServiceAutoKeyPoints" ma:hidden="true" ma:internalName="MediaServiceAutoKeyPoints" ma:readOnly="true">
      <xsd:simpleType>
        <xsd:restriction base="dms:Note"/>
      </xsd:simpleType>
    </xsd:element>
    <xsd:element name="MediaServiceKeyPoints" ma:index="4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29f62856-1543-49d4-a736-4569d363f533" ContentTypeId="0x0101" PreviousValue="false"/>
</file>

<file path=customXml/itemProps1.xml><?xml version="1.0" encoding="utf-8"?>
<ds:datastoreItem xmlns:ds="http://schemas.openxmlformats.org/officeDocument/2006/customXml" ds:itemID="{229704E9-D027-4B2E-BACF-941C1857A92C}">
  <ds:schemaRefs>
    <ds:schemaRef ds:uri="http://schemas.openxmlformats.org/package/2006/metadata/core-properties"/>
    <ds:schemaRef ds:uri="http://purl.org/dc/dcmitype/"/>
    <ds:schemaRef ds:uri="http://schemas.microsoft.com/office/infopath/2007/PartnerControls"/>
    <ds:schemaRef ds:uri="4ffa91fb-a0ff-4ac5-b2db-65c790d184a4"/>
    <ds:schemaRef ds:uri="http://schemas.microsoft.com/office/2006/documentManagement/types"/>
    <ds:schemaRef ds:uri="5fa57b18-acb2-4cd3-a6b7-2341891bbe8e"/>
    <ds:schemaRef ds:uri="http://schemas.microsoft.com/sharepoint/v3"/>
    <ds:schemaRef ds:uri="http://schemas.microsoft.com/office/2006/metadata/properties"/>
    <ds:schemaRef ds:uri="b6050e8f-730f-449d-b516-8b53ec87519c"/>
    <ds:schemaRef ds:uri="http://schemas.microsoft.com/sharepoint/v3/fields"/>
    <ds:schemaRef ds:uri="http://schemas.microsoft.com/sharepoint.v3"/>
    <ds:schemaRef ds:uri="http://www.w3.org/XML/1998/namespace"/>
    <ds:schemaRef ds:uri="http://purl.org/dc/terms/"/>
    <ds:schemaRef ds:uri="http://purl.org/dc/elements/1.1/"/>
  </ds:schemaRefs>
</ds:datastoreItem>
</file>

<file path=customXml/itemProps2.xml><?xml version="1.0" encoding="utf-8"?>
<ds:datastoreItem xmlns:ds="http://schemas.openxmlformats.org/officeDocument/2006/customXml" ds:itemID="{8F5D4573-72CB-4CC3-BC8E-ADB162C19079}">
  <ds:schemaRefs>
    <ds:schemaRef ds:uri="http://schemas.microsoft.com/sharepoint/v3/contenttype/forms"/>
  </ds:schemaRefs>
</ds:datastoreItem>
</file>

<file path=customXml/itemProps3.xml><?xml version="1.0" encoding="utf-8"?>
<ds:datastoreItem xmlns:ds="http://schemas.openxmlformats.org/officeDocument/2006/customXml" ds:itemID="{75EE5493-6CA0-4F84-9511-B7C5CD9BF9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b6050e8f-730f-449d-b516-8b53ec87519c"/>
    <ds:schemaRef ds:uri="5fa57b18-acb2-4cd3-a6b7-2341891bbe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376C669-3A0F-4F4B-B218-262BC71A7772}">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1361</TotalTime>
  <Words>1462</Words>
  <Application>Microsoft Office PowerPoint</Application>
  <PresentationFormat>On-screen Show (4:3)</PresentationFormat>
  <Paragraphs>222</Paragraphs>
  <Slides>18</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Arial Narrow</vt:lpstr>
      <vt:lpstr>Calibri</vt:lpstr>
      <vt:lpstr>Calibri Light</vt:lpstr>
      <vt:lpstr>Trebuchet MS</vt:lpstr>
      <vt:lpstr>Office Theme</vt:lpstr>
      <vt:lpstr>1_Office Theme</vt:lpstr>
      <vt:lpstr>PowerPoint Presentation</vt:lpstr>
      <vt:lpstr>Today’s Topics</vt:lpstr>
      <vt:lpstr>New Senior Management</vt:lpstr>
      <vt:lpstr>EPA Regional Office Reorganization</vt:lpstr>
      <vt:lpstr>Some EPA Focus Areas – National and R4</vt:lpstr>
      <vt:lpstr>Comparison of Growth vs Emissions</vt:lpstr>
      <vt:lpstr>PowerPoint Presentation</vt:lpstr>
      <vt:lpstr>PowerPoint Presentation</vt:lpstr>
      <vt:lpstr>NAAQS Reviews</vt:lpstr>
      <vt:lpstr>2010 SO2 Designations Process</vt:lpstr>
      <vt:lpstr>Proposed OSWI Amendments</vt:lpstr>
      <vt:lpstr>PowerPoint Presentation</vt:lpstr>
      <vt:lpstr>PowerPoint Presentation</vt:lpstr>
      <vt:lpstr>Reclassification of Major Sources as Area Sources Under Section 112</vt:lpstr>
      <vt:lpstr>Reclassification of Major Sources as Area Sources Under Section 112</vt:lpstr>
      <vt:lpstr>Title V  &amp; NSR Permitting</vt:lpstr>
      <vt:lpstr>Title V  &amp; NSR Permitting</vt:lpstr>
      <vt:lpstr>PowerPoint Presentation</vt:lpstr>
    </vt:vector>
  </TitlesOfParts>
  <Company>US-EPA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ahackel</dc:creator>
  <cp:keywords/>
  <cp:lastModifiedBy>Milhollin, Chandler</cp:lastModifiedBy>
  <cp:revision>11</cp:revision>
  <cp:lastPrinted>2020-10-21T12:18:00Z</cp:lastPrinted>
  <dcterms:created xsi:type="dcterms:W3CDTF">2011-10-20T12:36:13Z</dcterms:created>
  <dcterms:modified xsi:type="dcterms:W3CDTF">2020-10-28T16:15:43Z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0x0101002FEF499C5887C2459E3E93A9E6231B67</vt:lpwstr>
  </property>
  <property fmtid="{D5CDD505-2E9C-101B-9397-08002B2CF9AE}" pid="3" name="TaxKeyword">
    <vt:lpwstr/>
  </property>
  <property fmtid="{D5CDD505-2E9C-101B-9397-08002B2CF9AE}" pid="4" name="EPA Subject">
    <vt:lpwstr/>
  </property>
  <property fmtid="{D5CDD505-2E9C-101B-9397-08002B2CF9AE}" pid="5" name="Document Type">
    <vt:lpwstr/>
  </property>
</Properties>
</file>